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0" r:id="rId2"/>
    <p:sldId id="263" r:id="rId3"/>
    <p:sldId id="264" r:id="rId4"/>
    <p:sldId id="265" r:id="rId5"/>
    <p:sldId id="266" r:id="rId6"/>
    <p:sldId id="268" r:id="rId7"/>
    <p:sldId id="273" r:id="rId8"/>
    <p:sldId id="269" r:id="rId9"/>
    <p:sldId id="270" r:id="rId10"/>
    <p:sldId id="274" r:id="rId11"/>
    <p:sldId id="27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1719C"/>
    <a:srgbClr val="CCFFFF"/>
    <a:srgbClr val="FF8989"/>
    <a:srgbClr val="F2F7FC"/>
    <a:srgbClr val="00B0FF"/>
    <a:srgbClr val="006D9E"/>
    <a:srgbClr val="1E3A91"/>
    <a:srgbClr val="1E263D"/>
    <a:srgbClr val="FFFFFF"/>
    <a:srgbClr val="B5EC0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55" autoAdjust="0"/>
    <p:restoredTop sz="94660"/>
  </p:normalViewPr>
  <p:slideViewPr>
    <p:cSldViewPr snapToGrid="0">
      <p:cViewPr>
        <p:scale>
          <a:sx n="70" d="100"/>
          <a:sy n="70" d="100"/>
        </p:scale>
        <p:origin x="-630" y="-22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78218-703B-4B20-A3FF-6DB0B2DDA526}" type="datetimeFigureOut">
              <a:rPr lang="en-US" smtClean="0"/>
              <a:pPr/>
              <a:t>23-May-16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BF559A-3541-41BE-AA89-3CCE229B8680}" type="slidenum">
              <a:rPr lang="en-US" smtClean="0"/>
              <a:pPr/>
              <a:t>‹#›</a:t>
            </a:fld>
            <a:endParaRPr lang="en-US"/>
          </a:p>
        </p:txBody>
      </p:sp>
    </p:spTree>
    <p:extLst>
      <p:ext uri="{BB962C8B-B14F-4D97-AF65-F5344CB8AC3E}">
        <p14:creationId xmlns:p14="http://schemas.microsoft.com/office/powerpoint/2010/main" xmlns="" val="1317116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BF559A-3541-41BE-AA89-3CCE229B8680}" type="slidenum">
              <a:rPr lang="en-US" smtClean="0"/>
              <a:pPr/>
              <a:t>1</a:t>
            </a:fld>
            <a:endParaRPr lang="en-US"/>
          </a:p>
        </p:txBody>
      </p:sp>
    </p:spTree>
    <p:extLst>
      <p:ext uri="{BB962C8B-B14F-4D97-AF65-F5344CB8AC3E}">
        <p14:creationId xmlns:p14="http://schemas.microsoft.com/office/powerpoint/2010/main" xmlns="" val="1491609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BF559A-3541-41BE-AA89-3CCE229B8680}" type="slidenum">
              <a:rPr lang="en-US" smtClean="0"/>
              <a:pPr/>
              <a:t>10</a:t>
            </a:fld>
            <a:endParaRPr lang="en-US"/>
          </a:p>
        </p:txBody>
      </p:sp>
    </p:spTree>
    <p:extLst>
      <p:ext uri="{BB962C8B-B14F-4D97-AF65-F5344CB8AC3E}">
        <p14:creationId xmlns:p14="http://schemas.microsoft.com/office/powerpoint/2010/main" xmlns="" val="245337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BF559A-3541-41BE-AA89-3CCE229B8680}" type="slidenum">
              <a:rPr lang="en-US" smtClean="0"/>
              <a:pPr/>
              <a:t>11</a:t>
            </a:fld>
            <a:endParaRPr lang="en-US"/>
          </a:p>
        </p:txBody>
      </p:sp>
    </p:spTree>
    <p:extLst>
      <p:ext uri="{BB962C8B-B14F-4D97-AF65-F5344CB8AC3E}">
        <p14:creationId xmlns:p14="http://schemas.microsoft.com/office/powerpoint/2010/main" xmlns="" val="2055093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BF559A-3541-41BE-AA89-3CCE229B8680}" type="slidenum">
              <a:rPr lang="en-US" smtClean="0"/>
              <a:pPr/>
              <a:t>2</a:t>
            </a:fld>
            <a:endParaRPr lang="en-US"/>
          </a:p>
        </p:txBody>
      </p:sp>
    </p:spTree>
    <p:extLst>
      <p:ext uri="{BB962C8B-B14F-4D97-AF65-F5344CB8AC3E}">
        <p14:creationId xmlns:p14="http://schemas.microsoft.com/office/powerpoint/2010/main" xmlns="" val="740884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BF559A-3541-41BE-AA89-3CCE229B8680}" type="slidenum">
              <a:rPr lang="en-US" smtClean="0"/>
              <a:pPr/>
              <a:t>3</a:t>
            </a:fld>
            <a:endParaRPr lang="en-US"/>
          </a:p>
        </p:txBody>
      </p:sp>
    </p:spTree>
    <p:extLst>
      <p:ext uri="{BB962C8B-B14F-4D97-AF65-F5344CB8AC3E}">
        <p14:creationId xmlns:p14="http://schemas.microsoft.com/office/powerpoint/2010/main" xmlns="" val="2863249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BF559A-3541-41BE-AA89-3CCE229B8680}" type="slidenum">
              <a:rPr lang="en-US" smtClean="0"/>
              <a:pPr/>
              <a:t>4</a:t>
            </a:fld>
            <a:endParaRPr lang="en-US"/>
          </a:p>
        </p:txBody>
      </p:sp>
    </p:spTree>
    <p:extLst>
      <p:ext uri="{BB962C8B-B14F-4D97-AF65-F5344CB8AC3E}">
        <p14:creationId xmlns:p14="http://schemas.microsoft.com/office/powerpoint/2010/main" xmlns="" val="804677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BF559A-3541-41BE-AA89-3CCE229B8680}" type="slidenum">
              <a:rPr lang="en-US" smtClean="0"/>
              <a:pPr/>
              <a:t>5</a:t>
            </a:fld>
            <a:endParaRPr lang="en-US"/>
          </a:p>
        </p:txBody>
      </p:sp>
    </p:spTree>
    <p:extLst>
      <p:ext uri="{BB962C8B-B14F-4D97-AF65-F5344CB8AC3E}">
        <p14:creationId xmlns:p14="http://schemas.microsoft.com/office/powerpoint/2010/main" xmlns="" val="1843826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BF559A-3541-41BE-AA89-3CCE229B8680}" type="slidenum">
              <a:rPr lang="en-US" smtClean="0"/>
              <a:pPr/>
              <a:t>6</a:t>
            </a:fld>
            <a:endParaRPr lang="en-US"/>
          </a:p>
        </p:txBody>
      </p:sp>
    </p:spTree>
    <p:extLst>
      <p:ext uri="{BB962C8B-B14F-4D97-AF65-F5344CB8AC3E}">
        <p14:creationId xmlns:p14="http://schemas.microsoft.com/office/powerpoint/2010/main" xmlns="" val="538892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BF559A-3541-41BE-AA89-3CCE229B8680}" type="slidenum">
              <a:rPr lang="en-US" smtClean="0"/>
              <a:pPr/>
              <a:t>7</a:t>
            </a:fld>
            <a:endParaRPr lang="en-US"/>
          </a:p>
        </p:txBody>
      </p:sp>
    </p:spTree>
    <p:extLst>
      <p:ext uri="{BB962C8B-B14F-4D97-AF65-F5344CB8AC3E}">
        <p14:creationId xmlns:p14="http://schemas.microsoft.com/office/powerpoint/2010/main" xmlns="" val="1731929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BF559A-3541-41BE-AA89-3CCE229B8680}" type="slidenum">
              <a:rPr lang="en-US" smtClean="0"/>
              <a:pPr/>
              <a:t>8</a:t>
            </a:fld>
            <a:endParaRPr lang="en-US"/>
          </a:p>
        </p:txBody>
      </p:sp>
    </p:spTree>
    <p:extLst>
      <p:ext uri="{BB962C8B-B14F-4D97-AF65-F5344CB8AC3E}">
        <p14:creationId xmlns:p14="http://schemas.microsoft.com/office/powerpoint/2010/main" xmlns="" val="1587256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BF559A-3541-41BE-AA89-3CCE229B8680}" type="slidenum">
              <a:rPr lang="en-US" smtClean="0"/>
              <a:pPr/>
              <a:t>9</a:t>
            </a:fld>
            <a:endParaRPr lang="en-US"/>
          </a:p>
        </p:txBody>
      </p:sp>
    </p:spTree>
    <p:extLst>
      <p:ext uri="{BB962C8B-B14F-4D97-AF65-F5344CB8AC3E}">
        <p14:creationId xmlns:p14="http://schemas.microsoft.com/office/powerpoint/2010/main" xmlns="" val="1410336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717AA4-5898-4BB6-8987-FB58B2EC6D3D}" type="datetimeFigureOut">
              <a:rPr lang="en-US" smtClean="0"/>
              <a:pPr/>
              <a:t>23-May-16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02E8D-6678-4BA3-A6DD-A3D2BFB13BA4}" type="slidenum">
              <a:rPr lang="en-US" smtClean="0"/>
              <a:pPr/>
              <a:t>‹#›</a:t>
            </a:fld>
            <a:endParaRPr lang="en-US"/>
          </a:p>
        </p:txBody>
      </p:sp>
    </p:spTree>
    <p:extLst>
      <p:ext uri="{BB962C8B-B14F-4D97-AF65-F5344CB8AC3E}">
        <p14:creationId xmlns:p14="http://schemas.microsoft.com/office/powerpoint/2010/main" xmlns="" val="3160250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717AA4-5898-4BB6-8987-FB58B2EC6D3D}" type="datetimeFigureOut">
              <a:rPr lang="en-US" smtClean="0"/>
              <a:pPr/>
              <a:t>23-May-16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02E8D-6678-4BA3-A6DD-A3D2BFB13BA4}" type="slidenum">
              <a:rPr lang="en-US" smtClean="0"/>
              <a:pPr/>
              <a:t>‹#›</a:t>
            </a:fld>
            <a:endParaRPr lang="en-US"/>
          </a:p>
        </p:txBody>
      </p:sp>
    </p:spTree>
    <p:extLst>
      <p:ext uri="{BB962C8B-B14F-4D97-AF65-F5344CB8AC3E}">
        <p14:creationId xmlns:p14="http://schemas.microsoft.com/office/powerpoint/2010/main" xmlns="" val="2396348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717AA4-5898-4BB6-8987-FB58B2EC6D3D}" type="datetimeFigureOut">
              <a:rPr lang="en-US" smtClean="0"/>
              <a:pPr/>
              <a:t>23-May-16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02E8D-6678-4BA3-A6DD-A3D2BFB13BA4}" type="slidenum">
              <a:rPr lang="en-US" smtClean="0"/>
              <a:pPr/>
              <a:t>‹#›</a:t>
            </a:fld>
            <a:endParaRPr lang="en-US"/>
          </a:p>
        </p:txBody>
      </p:sp>
    </p:spTree>
    <p:extLst>
      <p:ext uri="{BB962C8B-B14F-4D97-AF65-F5344CB8AC3E}">
        <p14:creationId xmlns:p14="http://schemas.microsoft.com/office/powerpoint/2010/main" xmlns="" val="796590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717AA4-5898-4BB6-8987-FB58B2EC6D3D}" type="datetimeFigureOut">
              <a:rPr lang="en-US" smtClean="0"/>
              <a:pPr/>
              <a:t>23-May-16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02E8D-6678-4BA3-A6DD-A3D2BFB13BA4}" type="slidenum">
              <a:rPr lang="en-US" smtClean="0"/>
              <a:pPr/>
              <a:t>‹#›</a:t>
            </a:fld>
            <a:endParaRPr lang="en-US"/>
          </a:p>
        </p:txBody>
      </p:sp>
    </p:spTree>
    <p:extLst>
      <p:ext uri="{BB962C8B-B14F-4D97-AF65-F5344CB8AC3E}">
        <p14:creationId xmlns:p14="http://schemas.microsoft.com/office/powerpoint/2010/main" xmlns="" val="2504281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717AA4-5898-4BB6-8987-FB58B2EC6D3D}" type="datetimeFigureOut">
              <a:rPr lang="en-US" smtClean="0"/>
              <a:pPr/>
              <a:t>23-May-16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02E8D-6678-4BA3-A6DD-A3D2BFB13BA4}" type="slidenum">
              <a:rPr lang="en-US" smtClean="0"/>
              <a:pPr/>
              <a:t>‹#›</a:t>
            </a:fld>
            <a:endParaRPr lang="en-US"/>
          </a:p>
        </p:txBody>
      </p:sp>
    </p:spTree>
    <p:extLst>
      <p:ext uri="{BB962C8B-B14F-4D97-AF65-F5344CB8AC3E}">
        <p14:creationId xmlns:p14="http://schemas.microsoft.com/office/powerpoint/2010/main" xmlns="" val="3940552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717AA4-5898-4BB6-8987-FB58B2EC6D3D}" type="datetimeFigureOut">
              <a:rPr lang="en-US" smtClean="0"/>
              <a:pPr/>
              <a:t>23-May-16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02E8D-6678-4BA3-A6DD-A3D2BFB13BA4}" type="slidenum">
              <a:rPr lang="en-US" smtClean="0"/>
              <a:pPr/>
              <a:t>‹#›</a:t>
            </a:fld>
            <a:endParaRPr lang="en-US"/>
          </a:p>
        </p:txBody>
      </p:sp>
    </p:spTree>
    <p:extLst>
      <p:ext uri="{BB962C8B-B14F-4D97-AF65-F5344CB8AC3E}">
        <p14:creationId xmlns:p14="http://schemas.microsoft.com/office/powerpoint/2010/main" xmlns="" val="2374466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717AA4-5898-4BB6-8987-FB58B2EC6D3D}" type="datetimeFigureOut">
              <a:rPr lang="en-US" smtClean="0"/>
              <a:pPr/>
              <a:t>23-May-16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402E8D-6678-4BA3-A6DD-A3D2BFB13BA4}" type="slidenum">
              <a:rPr lang="en-US" smtClean="0"/>
              <a:pPr/>
              <a:t>‹#›</a:t>
            </a:fld>
            <a:endParaRPr lang="en-US"/>
          </a:p>
        </p:txBody>
      </p:sp>
    </p:spTree>
    <p:extLst>
      <p:ext uri="{BB962C8B-B14F-4D97-AF65-F5344CB8AC3E}">
        <p14:creationId xmlns:p14="http://schemas.microsoft.com/office/powerpoint/2010/main" xmlns="" val="558065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717AA4-5898-4BB6-8987-FB58B2EC6D3D}" type="datetimeFigureOut">
              <a:rPr lang="en-US" smtClean="0"/>
              <a:pPr/>
              <a:t>23-May-16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402E8D-6678-4BA3-A6DD-A3D2BFB13BA4}" type="slidenum">
              <a:rPr lang="en-US" smtClean="0"/>
              <a:pPr/>
              <a:t>‹#›</a:t>
            </a:fld>
            <a:endParaRPr lang="en-US"/>
          </a:p>
        </p:txBody>
      </p:sp>
    </p:spTree>
    <p:extLst>
      <p:ext uri="{BB962C8B-B14F-4D97-AF65-F5344CB8AC3E}">
        <p14:creationId xmlns:p14="http://schemas.microsoft.com/office/powerpoint/2010/main" xmlns="" val="2751420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717AA4-5898-4BB6-8987-FB58B2EC6D3D}" type="datetimeFigureOut">
              <a:rPr lang="en-US" smtClean="0"/>
              <a:pPr/>
              <a:t>23-May-16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402E8D-6678-4BA3-A6DD-A3D2BFB13BA4}" type="slidenum">
              <a:rPr lang="en-US" smtClean="0"/>
              <a:pPr/>
              <a:t>‹#›</a:t>
            </a:fld>
            <a:endParaRPr lang="en-US"/>
          </a:p>
        </p:txBody>
      </p:sp>
    </p:spTree>
    <p:extLst>
      <p:ext uri="{BB962C8B-B14F-4D97-AF65-F5344CB8AC3E}">
        <p14:creationId xmlns:p14="http://schemas.microsoft.com/office/powerpoint/2010/main" xmlns="" val="2743693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717AA4-5898-4BB6-8987-FB58B2EC6D3D}" type="datetimeFigureOut">
              <a:rPr lang="en-US" smtClean="0"/>
              <a:pPr/>
              <a:t>23-May-16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02E8D-6678-4BA3-A6DD-A3D2BFB13BA4}" type="slidenum">
              <a:rPr lang="en-US" smtClean="0"/>
              <a:pPr/>
              <a:t>‹#›</a:t>
            </a:fld>
            <a:endParaRPr lang="en-US"/>
          </a:p>
        </p:txBody>
      </p:sp>
    </p:spTree>
    <p:extLst>
      <p:ext uri="{BB962C8B-B14F-4D97-AF65-F5344CB8AC3E}">
        <p14:creationId xmlns:p14="http://schemas.microsoft.com/office/powerpoint/2010/main" xmlns="" val="584865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717AA4-5898-4BB6-8987-FB58B2EC6D3D}" type="datetimeFigureOut">
              <a:rPr lang="en-US" smtClean="0"/>
              <a:pPr/>
              <a:t>23-May-16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02E8D-6678-4BA3-A6DD-A3D2BFB13BA4}" type="slidenum">
              <a:rPr lang="en-US" smtClean="0"/>
              <a:pPr/>
              <a:t>‹#›</a:t>
            </a:fld>
            <a:endParaRPr lang="en-US"/>
          </a:p>
        </p:txBody>
      </p:sp>
    </p:spTree>
    <p:extLst>
      <p:ext uri="{BB962C8B-B14F-4D97-AF65-F5344CB8AC3E}">
        <p14:creationId xmlns:p14="http://schemas.microsoft.com/office/powerpoint/2010/main" xmlns="" val="3844036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717AA4-5898-4BB6-8987-FB58B2EC6D3D}" type="datetimeFigureOut">
              <a:rPr lang="en-US" smtClean="0"/>
              <a:pPr/>
              <a:t>23-May-16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402E8D-6678-4BA3-A6DD-A3D2BFB13BA4}" type="slidenum">
              <a:rPr lang="en-US" smtClean="0"/>
              <a:pPr/>
              <a:t>‹#›</a:t>
            </a:fld>
            <a:endParaRPr lang="en-US"/>
          </a:p>
        </p:txBody>
      </p:sp>
    </p:spTree>
    <p:extLst>
      <p:ext uri="{BB962C8B-B14F-4D97-AF65-F5344CB8AC3E}">
        <p14:creationId xmlns:p14="http://schemas.microsoft.com/office/powerpoint/2010/main" xmlns="" val="3413509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10.jpeg"/><Relationship Id="rId12" Type="http://schemas.openxmlformats.org/officeDocument/2006/relationships/image" Target="../media/image15.gif"/><Relationship Id="rId17" Type="http://schemas.openxmlformats.org/officeDocument/2006/relationships/image" Target="../media/image20.jpeg"/><Relationship Id="rId2" Type="http://schemas.openxmlformats.org/officeDocument/2006/relationships/notesSlide" Target="../notesSlides/notesSlide3.xml"/><Relationship Id="rId16"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4.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3.png"/><Relationship Id="rId5" Type="http://schemas.openxmlformats.org/officeDocument/2006/relationships/image" Target="../media/image8.jpeg"/><Relationship Id="rId10" Type="http://schemas.openxmlformats.org/officeDocument/2006/relationships/image" Target="../media/image23.png"/><Relationship Id="rId4" Type="http://schemas.openxmlformats.org/officeDocument/2006/relationships/image" Target="../media/image7.jpeg"/><Relationship Id="rId9"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banff.files.wordpress.com/2012/07/aizu-lr-2-of-5.jpg"/>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a:stretch/>
        </p:blipFill>
        <p:spPr bwMode="auto">
          <a:xfrm>
            <a:off x="-128337" y="18143"/>
            <a:ext cx="12320337"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3685032" y="1417062"/>
            <a:ext cx="4517136" cy="276999"/>
          </a:xfrm>
          <a:prstGeom prst="rect">
            <a:avLst/>
          </a:prstGeom>
          <a:noFill/>
        </p:spPr>
        <p:txBody>
          <a:bodyPr wrap="square" rtlCol="0">
            <a:spAutoFit/>
          </a:bodyPr>
          <a:lstStyle/>
          <a:p>
            <a:pPr algn="ctr"/>
            <a:r>
              <a:rPr lang="en-US" sz="1200" b="1" spc="300" dirty="0" smtClean="0">
                <a:solidFill>
                  <a:schemeClr val="accent1"/>
                </a:solidFill>
                <a:latin typeface="Arial Narrow" panose="020B0606020202030204" pitchFamily="34" charset="0"/>
              </a:rPr>
              <a:t>Advanced Cooling Technologies</a:t>
            </a:r>
            <a:endParaRPr lang="en-US" sz="1200" b="1" spc="300" dirty="0">
              <a:solidFill>
                <a:schemeClr val="accent1"/>
              </a:solidFill>
              <a:latin typeface="Arial Narrow" panose="020B0606020202030204" pitchFamily="34" charset="0"/>
            </a:endParaRPr>
          </a:p>
        </p:txBody>
      </p:sp>
      <p:sp>
        <p:nvSpPr>
          <p:cNvPr id="5" name="TextBox 4"/>
          <p:cNvSpPr txBox="1"/>
          <p:nvPr/>
        </p:nvSpPr>
        <p:spPr>
          <a:xfrm>
            <a:off x="-128338" y="5665597"/>
            <a:ext cx="12320337" cy="1200329"/>
          </a:xfrm>
          <a:prstGeom prst="rect">
            <a:avLst/>
          </a:prstGeom>
          <a:solidFill>
            <a:schemeClr val="bg1">
              <a:alpha val="79000"/>
            </a:schemeClr>
          </a:solidFill>
        </p:spPr>
        <p:txBody>
          <a:bodyPr wrap="square" rtlCol="0">
            <a:spAutoFit/>
          </a:bodyPr>
          <a:lstStyle/>
          <a:p>
            <a:pPr algn="ctr">
              <a:lnSpc>
                <a:spcPct val="150000"/>
              </a:lnSpc>
            </a:pPr>
            <a:r>
              <a:rPr lang="en-US" sz="1400" i="1" dirty="0" err="1" smtClean="0">
                <a:solidFill>
                  <a:srgbClr val="006D9E"/>
                </a:solidFill>
              </a:rPr>
              <a:t>CoolSaver</a:t>
            </a:r>
            <a:r>
              <a:rPr lang="en-US" sz="1400" i="1" dirty="0" smtClean="0">
                <a:solidFill>
                  <a:srgbClr val="006D9E"/>
                </a:solidFill>
              </a:rPr>
              <a:t> uses surface chemistry catalytic reactions to eliminate moisture from your air conditioning and chill room systems.</a:t>
            </a:r>
          </a:p>
          <a:p>
            <a:pPr algn="ctr">
              <a:lnSpc>
                <a:spcPct val="150000"/>
              </a:lnSpc>
            </a:pPr>
            <a:r>
              <a:rPr lang="en-US" sz="2000" b="1" i="1" dirty="0" smtClean="0">
                <a:solidFill>
                  <a:srgbClr val="006D9E"/>
                </a:solidFill>
              </a:rPr>
              <a:t>Powerful  -  Effective  -  Economical</a:t>
            </a:r>
          </a:p>
          <a:p>
            <a:pPr algn="ctr">
              <a:lnSpc>
                <a:spcPct val="150000"/>
              </a:lnSpc>
            </a:pPr>
            <a:r>
              <a:rPr lang="en-US" sz="1400" i="1" dirty="0" smtClean="0">
                <a:solidFill>
                  <a:srgbClr val="006D9E"/>
                </a:solidFill>
              </a:rPr>
              <a:t> </a:t>
            </a:r>
            <a:r>
              <a:rPr lang="en-US" sz="1400" i="1" dirty="0" err="1" smtClean="0">
                <a:solidFill>
                  <a:srgbClr val="006D9E"/>
                </a:solidFill>
              </a:rPr>
              <a:t>CoolSaver</a:t>
            </a:r>
            <a:r>
              <a:rPr lang="en-US" sz="1400" i="1" dirty="0" smtClean="0">
                <a:solidFill>
                  <a:srgbClr val="006D9E"/>
                </a:solidFill>
              </a:rPr>
              <a:t> is easy to install, easy to maintain and will continue to deliver results for up to 10 years</a:t>
            </a:r>
          </a:p>
        </p:txBody>
      </p:sp>
      <p:sp>
        <p:nvSpPr>
          <p:cNvPr id="6" name="TextBox 5"/>
          <p:cNvSpPr txBox="1"/>
          <p:nvPr/>
        </p:nvSpPr>
        <p:spPr>
          <a:xfrm>
            <a:off x="4069681" y="1696958"/>
            <a:ext cx="3656999" cy="1569660"/>
          </a:xfrm>
          <a:prstGeom prst="rect">
            <a:avLst/>
          </a:prstGeom>
          <a:solidFill>
            <a:schemeClr val="bg1">
              <a:alpha val="60000"/>
            </a:schemeClr>
          </a:solidFill>
        </p:spPr>
        <p:txBody>
          <a:bodyPr wrap="square" rtlCol="0">
            <a:spAutoFit/>
          </a:bodyPr>
          <a:lstStyle/>
          <a:p>
            <a:pPr algn="ctr">
              <a:lnSpc>
                <a:spcPct val="150000"/>
              </a:lnSpc>
            </a:pPr>
            <a:endParaRPr lang="en-US" sz="1600" b="1" i="1" spc="300" dirty="0" smtClean="0">
              <a:solidFill>
                <a:srgbClr val="3BB5EA"/>
              </a:solidFill>
              <a:latin typeface="Arial Narrow" panose="020B0606020202030204" pitchFamily="34" charset="0"/>
            </a:endParaRPr>
          </a:p>
          <a:p>
            <a:pPr algn="ctr">
              <a:lnSpc>
                <a:spcPct val="150000"/>
              </a:lnSpc>
            </a:pPr>
            <a:r>
              <a:rPr lang="en-US" sz="1600" b="1" i="1" spc="300" dirty="0" smtClean="0">
                <a:solidFill>
                  <a:srgbClr val="3BB5EA"/>
                </a:solidFill>
                <a:latin typeface="Arial Narrow" panose="020B0606020202030204" pitchFamily="34" charset="0"/>
              </a:rPr>
              <a:t>Reduce Energy Cost</a:t>
            </a:r>
          </a:p>
          <a:p>
            <a:pPr algn="ctr">
              <a:lnSpc>
                <a:spcPct val="150000"/>
              </a:lnSpc>
            </a:pPr>
            <a:r>
              <a:rPr lang="en-US" sz="1600" b="1" i="1" spc="300" dirty="0" smtClean="0">
                <a:solidFill>
                  <a:srgbClr val="3BB5EA"/>
                </a:solidFill>
                <a:latin typeface="Arial Narrow" panose="020B0606020202030204" pitchFamily="34" charset="0"/>
              </a:rPr>
              <a:t>Reduce Moisture</a:t>
            </a:r>
          </a:p>
          <a:p>
            <a:pPr algn="ctr">
              <a:lnSpc>
                <a:spcPct val="150000"/>
              </a:lnSpc>
            </a:pPr>
            <a:r>
              <a:rPr lang="en-US" sz="1600" b="1" i="1" spc="300" dirty="0" smtClean="0">
                <a:solidFill>
                  <a:srgbClr val="3BB5EA"/>
                </a:solidFill>
                <a:latin typeface="Arial Narrow" panose="020B0606020202030204" pitchFamily="34" charset="0"/>
              </a:rPr>
              <a:t>Eliminate System Icing</a:t>
            </a:r>
          </a:p>
        </p:txBody>
      </p:sp>
      <p:pic>
        <p:nvPicPr>
          <p:cNvPr id="7" name="Picture 6"/>
          <p:cNvPicPr>
            <a:picLocks noChangeAspect="1"/>
          </p:cNvPicPr>
          <p:nvPr/>
        </p:nvPicPr>
        <p:blipFill rotWithShape="1">
          <a:blip r:embed="rId4" cstate="email">
            <a:clrChange>
              <a:clrFrom>
                <a:srgbClr val="FFFFFF"/>
              </a:clrFrom>
              <a:clrTo>
                <a:srgbClr val="FFFFFF">
                  <a:alpha val="0"/>
                </a:srgbClr>
              </a:clrTo>
            </a:clrChange>
          </a:blip>
          <a:srcRect/>
          <a:stretch/>
        </p:blipFill>
        <p:spPr>
          <a:xfrm>
            <a:off x="4105956" y="-14263"/>
            <a:ext cx="3656999" cy="1625817"/>
          </a:xfrm>
          <a:prstGeom prst="rect">
            <a:avLst/>
          </a:prstGeom>
        </p:spPr>
      </p:pic>
      <p:sp>
        <p:nvSpPr>
          <p:cNvPr id="4" name="Rectangle 3"/>
          <p:cNvSpPr/>
          <p:nvPr/>
        </p:nvSpPr>
        <p:spPr>
          <a:xfrm>
            <a:off x="4069681" y="0"/>
            <a:ext cx="3656999" cy="3266618"/>
          </a:xfrm>
          <a:prstGeom prst="rect">
            <a:avLst/>
          </a:prstGeom>
          <a:noFill/>
          <a:ln>
            <a:solidFill>
              <a:srgbClr val="1E3A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0782121" y="6440489"/>
            <a:ext cx="1409878" cy="336514"/>
          </a:xfrm>
          <a:prstGeom prst="rect">
            <a:avLst/>
          </a:prstGeom>
          <a:noFill/>
          <a:ln>
            <a:noFill/>
          </a:ln>
        </p:spPr>
      </p:pic>
    </p:spTree>
    <p:extLst>
      <p:ext uri="{BB962C8B-B14F-4D97-AF65-F5344CB8AC3E}">
        <p14:creationId xmlns:p14="http://schemas.microsoft.com/office/powerpoint/2010/main" xmlns="" val="765135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8223" y="106327"/>
            <a:ext cx="3769880" cy="1510928"/>
            <a:chOff x="0" y="0"/>
            <a:chExt cx="3621024" cy="1510928"/>
          </a:xfrm>
        </p:grpSpPr>
        <p:pic>
          <p:nvPicPr>
            <p:cNvPr id="5" name="Picture 4"/>
            <p:cNvPicPr>
              <a:picLocks noChangeAspect="1"/>
            </p:cNvPicPr>
            <p:nvPr/>
          </p:nvPicPr>
          <p:blipFill rotWithShape="1">
            <a:blip r:embed="rId3" cstate="email"/>
            <a:srcRect/>
            <a:stretch/>
          </p:blipFill>
          <p:spPr>
            <a:xfrm>
              <a:off x="279908" y="0"/>
              <a:ext cx="3121660" cy="1387818"/>
            </a:xfrm>
            <a:prstGeom prst="rect">
              <a:avLst/>
            </a:prstGeom>
          </p:spPr>
        </p:pic>
        <p:sp>
          <p:nvSpPr>
            <p:cNvPr id="6" name="TextBox 5"/>
            <p:cNvSpPr txBox="1"/>
            <p:nvPr/>
          </p:nvSpPr>
          <p:spPr>
            <a:xfrm>
              <a:off x="0" y="1264707"/>
              <a:ext cx="3621024" cy="246221"/>
            </a:xfrm>
            <a:prstGeom prst="rect">
              <a:avLst/>
            </a:prstGeom>
            <a:noFill/>
          </p:spPr>
          <p:txBody>
            <a:bodyPr wrap="square" rtlCol="0">
              <a:spAutoFit/>
            </a:bodyPr>
            <a:lstStyle/>
            <a:p>
              <a:pPr algn="ctr"/>
              <a:r>
                <a:rPr lang="en-US" sz="1000" b="1" spc="300" dirty="0" smtClean="0">
                  <a:solidFill>
                    <a:schemeClr val="accent1"/>
                  </a:solidFill>
                  <a:latin typeface="Arial Narrow" panose="020B0606020202030204" pitchFamily="34" charset="0"/>
                </a:rPr>
                <a:t>Advanced Cooling Technologies</a:t>
              </a:r>
              <a:endParaRPr lang="en-US" sz="1000" b="1" spc="300" dirty="0">
                <a:solidFill>
                  <a:schemeClr val="accent1"/>
                </a:solidFill>
                <a:latin typeface="Arial Narrow" panose="020B0606020202030204" pitchFamily="34" charset="0"/>
              </a:endParaRPr>
            </a:p>
          </p:txBody>
        </p:sp>
      </p:grpSp>
      <p:sp>
        <p:nvSpPr>
          <p:cNvPr id="9" name="TextBox 8"/>
          <p:cNvSpPr txBox="1"/>
          <p:nvPr/>
        </p:nvSpPr>
        <p:spPr>
          <a:xfrm>
            <a:off x="429638" y="2687581"/>
            <a:ext cx="3249988" cy="1938992"/>
          </a:xfrm>
          <a:prstGeom prst="rect">
            <a:avLst/>
          </a:prstGeom>
          <a:noFill/>
        </p:spPr>
        <p:txBody>
          <a:bodyPr wrap="square" rtlCol="0">
            <a:spAutoFit/>
          </a:bodyPr>
          <a:lstStyle/>
          <a:p>
            <a:pPr>
              <a:lnSpc>
                <a:spcPct val="150000"/>
              </a:lnSpc>
            </a:pPr>
            <a:r>
              <a:rPr lang="en-US" sz="1600" b="1" dirty="0" err="1" smtClean="0">
                <a:solidFill>
                  <a:srgbClr val="41719C"/>
                </a:solidFill>
              </a:rPr>
              <a:t>CoolSaver</a:t>
            </a:r>
            <a:r>
              <a:rPr lang="en-US" sz="1600" b="1" dirty="0" smtClean="0">
                <a:solidFill>
                  <a:srgbClr val="41719C"/>
                </a:solidFill>
              </a:rPr>
              <a:t> Catalytic Panels </a:t>
            </a:r>
            <a:r>
              <a:rPr lang="en-US" sz="1600" dirty="0" smtClean="0">
                <a:solidFill>
                  <a:srgbClr val="41719C"/>
                </a:solidFill>
              </a:rPr>
              <a:t>installed to central, ducted air conditioning system in an apartment block in Dubai. Energy savings currently in excess of 40%</a:t>
            </a:r>
            <a:endParaRPr lang="en-US" sz="1600" dirty="0">
              <a:solidFill>
                <a:srgbClr val="41719C"/>
              </a:solidFill>
            </a:endParaRPr>
          </a:p>
        </p:txBody>
      </p:sp>
      <p:pic>
        <p:nvPicPr>
          <p:cNvPr id="11" name="Picture 10"/>
          <p:cNvPicPr>
            <a:picLocks noChangeAspect="1"/>
          </p:cNvPicPr>
          <p:nvPr/>
        </p:nvPicPr>
        <p:blipFill rotWithShape="1">
          <a:blip r:embed="rId4" cstate="email">
            <a:extLst>
              <a:ext uri="{28A0092B-C50C-407E-A947-70E740481C1C}">
                <a14:useLocalDpi xmlns:a14="http://schemas.microsoft.com/office/drawing/2010/main" xmlns="" val="0"/>
              </a:ext>
            </a:extLst>
          </a:blip>
          <a:srcRect/>
          <a:stretch/>
        </p:blipFill>
        <p:spPr>
          <a:xfrm>
            <a:off x="4853609" y="-1"/>
            <a:ext cx="3311169" cy="1768465"/>
          </a:xfrm>
          <a:prstGeom prst="rect">
            <a:avLst/>
          </a:prstGeom>
        </p:spPr>
      </p:pic>
      <p:pic>
        <p:nvPicPr>
          <p:cNvPr id="12" name="Picture 11"/>
          <p:cNvPicPr>
            <a:picLocks noChangeAspect="1"/>
          </p:cNvPicPr>
          <p:nvPr/>
        </p:nvPicPr>
        <p:blipFill rotWithShape="1">
          <a:blip r:embed="rId5" cstate="email">
            <a:extLst>
              <a:ext uri="{28A0092B-C50C-407E-A947-70E740481C1C}">
                <a14:useLocalDpi xmlns:a14="http://schemas.microsoft.com/office/drawing/2010/main" xmlns="" val="0"/>
              </a:ext>
            </a:extLst>
          </a:blip>
          <a:srcRect/>
          <a:stretch/>
        </p:blipFill>
        <p:spPr>
          <a:xfrm>
            <a:off x="4853609" y="1967594"/>
            <a:ext cx="3311169" cy="2658979"/>
          </a:xfrm>
          <a:prstGeom prst="rect">
            <a:avLst/>
          </a:prstGeom>
        </p:spPr>
      </p:pic>
      <p:pic>
        <p:nvPicPr>
          <p:cNvPr id="13" name="Picture 12"/>
          <p:cNvPicPr>
            <a:picLocks noChangeAspect="1"/>
          </p:cNvPicPr>
          <p:nvPr/>
        </p:nvPicPr>
        <p:blipFill rotWithShape="1">
          <a:blip r:embed="rId6" cstate="email">
            <a:extLst>
              <a:ext uri="{28A0092B-C50C-407E-A947-70E740481C1C}">
                <a14:useLocalDpi xmlns:a14="http://schemas.microsoft.com/office/drawing/2010/main" xmlns="" val="0"/>
              </a:ext>
            </a:extLst>
          </a:blip>
          <a:srcRect/>
          <a:stretch/>
        </p:blipFill>
        <p:spPr>
          <a:xfrm>
            <a:off x="4853609" y="4825704"/>
            <a:ext cx="3311169" cy="2023492"/>
          </a:xfrm>
          <a:prstGeom prst="rect">
            <a:avLst/>
          </a:prstGeom>
        </p:spPr>
      </p:pic>
      <p:pic>
        <p:nvPicPr>
          <p:cNvPr id="15" name="Picture 14"/>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408941" y="6383555"/>
            <a:ext cx="1409878" cy="336514"/>
          </a:xfrm>
          <a:prstGeom prst="rect">
            <a:avLst/>
          </a:prstGeom>
          <a:noFill/>
          <a:ln>
            <a:noFill/>
          </a:ln>
        </p:spPr>
      </p:pic>
    </p:spTree>
    <p:extLst>
      <p:ext uri="{BB962C8B-B14F-4D97-AF65-F5344CB8AC3E}">
        <p14:creationId xmlns:p14="http://schemas.microsoft.com/office/powerpoint/2010/main" xmlns="" val="1021020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clrChange>
              <a:clrFrom>
                <a:srgbClr val="FFFFFF"/>
              </a:clrFrom>
              <a:clrTo>
                <a:srgbClr val="FFFFFF">
                  <a:alpha val="0"/>
                </a:srgbClr>
              </a:clrTo>
            </a:clrChange>
          </a:blip>
          <a:srcRect/>
          <a:stretch/>
        </p:blipFill>
        <p:spPr>
          <a:xfrm>
            <a:off x="5200671" y="118872"/>
            <a:ext cx="1995084" cy="886968"/>
          </a:xfrm>
          <a:prstGeom prst="rect">
            <a:avLst/>
          </a:prstGeom>
        </p:spPr>
      </p:pic>
      <p:pic>
        <p:nvPicPr>
          <p:cNvPr id="6" name="Picture 5"/>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292111" y="1316509"/>
            <a:ext cx="1714458" cy="409212"/>
          </a:xfrm>
          <a:prstGeom prst="rect">
            <a:avLst/>
          </a:prstGeom>
          <a:noFill/>
          <a:ln>
            <a:noFill/>
          </a:ln>
        </p:spPr>
      </p:pic>
      <p:sp>
        <p:nvSpPr>
          <p:cNvPr id="7" name="TextBox 6"/>
          <p:cNvSpPr txBox="1"/>
          <p:nvPr/>
        </p:nvSpPr>
        <p:spPr>
          <a:xfrm>
            <a:off x="329184" y="1928476"/>
            <a:ext cx="11640312" cy="4832092"/>
          </a:xfrm>
          <a:prstGeom prst="rect">
            <a:avLst/>
          </a:prstGeom>
          <a:noFill/>
        </p:spPr>
        <p:txBody>
          <a:bodyPr wrap="square" rtlCol="0">
            <a:spAutoFit/>
          </a:bodyPr>
          <a:lstStyle/>
          <a:p>
            <a:pPr lvl="2" algn="ctr"/>
            <a:r>
              <a:rPr lang="en-US" dirty="0" err="1"/>
              <a:t>CoolSaver</a:t>
            </a:r>
            <a:r>
              <a:rPr lang="en-US" dirty="0"/>
              <a:t> will deliver immediate savings from the first month of installation</a:t>
            </a:r>
          </a:p>
          <a:p>
            <a:pPr lvl="2" algn="ctr"/>
            <a:endParaRPr lang="en-US" sz="1600" dirty="0"/>
          </a:p>
          <a:p>
            <a:pPr lvl="2" algn="ctr"/>
            <a:r>
              <a:rPr lang="en-US" sz="1600" dirty="0"/>
              <a:t>With </a:t>
            </a:r>
            <a:r>
              <a:rPr lang="en-US" sz="1600" dirty="0" err="1"/>
              <a:t>BeiXi</a:t>
            </a:r>
            <a:r>
              <a:rPr lang="en-US" sz="1600" dirty="0"/>
              <a:t> Financial Solutions the equipment may be acquired on a lease or rental basis</a:t>
            </a:r>
          </a:p>
          <a:p>
            <a:pPr lvl="2" algn="ctr"/>
            <a:r>
              <a:rPr lang="en-US" sz="1600" dirty="0"/>
              <a:t>THUS</a:t>
            </a:r>
          </a:p>
          <a:p>
            <a:pPr lvl="2" algn="ctr"/>
            <a:r>
              <a:rPr lang="en-US" sz="1600" dirty="0"/>
              <a:t>You can enjoy immediate cash flow savings from the first month of installation, profit that goes straight to the P&amp;L bottom line</a:t>
            </a:r>
          </a:p>
          <a:p>
            <a:pPr algn="ctr">
              <a:spcBef>
                <a:spcPts val="600"/>
              </a:spcBef>
            </a:pPr>
            <a:endParaRPr lang="en-US" sz="1400" dirty="0"/>
          </a:p>
          <a:p>
            <a:pPr marL="3486150" lvl="7" indent="-285750">
              <a:spcBef>
                <a:spcPts val="600"/>
              </a:spcBef>
              <a:buFont typeface="Arial" panose="020B0604020202020204" pitchFamily="34" charset="0"/>
              <a:buChar char="•"/>
            </a:pPr>
            <a:r>
              <a:rPr lang="en-US" sz="1600" dirty="0">
                <a:solidFill>
                  <a:srgbClr val="41719C"/>
                </a:solidFill>
              </a:rPr>
              <a:t>Lease or rent over 5 years</a:t>
            </a:r>
          </a:p>
          <a:p>
            <a:pPr marL="3486150" lvl="7" indent="-285750">
              <a:spcBef>
                <a:spcPts val="600"/>
              </a:spcBef>
              <a:buFont typeface="Arial" panose="020B0604020202020204" pitchFamily="34" charset="0"/>
              <a:buChar char="•"/>
            </a:pPr>
            <a:r>
              <a:rPr lang="en-US" sz="1600" dirty="0">
                <a:solidFill>
                  <a:srgbClr val="41719C"/>
                </a:solidFill>
              </a:rPr>
              <a:t>5 Year Guarantee on all equipment supplied</a:t>
            </a:r>
          </a:p>
          <a:p>
            <a:pPr marL="3486150" lvl="7" indent="-285750">
              <a:spcBef>
                <a:spcPts val="600"/>
              </a:spcBef>
              <a:buFont typeface="Arial" panose="020B0604020202020204" pitchFamily="34" charset="0"/>
              <a:buChar char="•"/>
            </a:pPr>
            <a:r>
              <a:rPr lang="en-US" sz="1600" dirty="0">
                <a:solidFill>
                  <a:srgbClr val="41719C"/>
                </a:solidFill>
              </a:rPr>
              <a:t>Immediate net savings</a:t>
            </a:r>
          </a:p>
          <a:p>
            <a:pPr marL="3486150" lvl="7" indent="-285750">
              <a:spcBef>
                <a:spcPts val="600"/>
              </a:spcBef>
              <a:buFont typeface="Arial" panose="020B0604020202020204" pitchFamily="34" charset="0"/>
              <a:buChar char="•"/>
            </a:pPr>
            <a:r>
              <a:rPr lang="en-US" sz="1600" dirty="0">
                <a:solidFill>
                  <a:srgbClr val="41719C"/>
                </a:solidFill>
              </a:rPr>
              <a:t>Immediate energy savings</a:t>
            </a:r>
          </a:p>
          <a:p>
            <a:pPr marL="3486150" lvl="7" indent="-285750">
              <a:spcBef>
                <a:spcPts val="600"/>
              </a:spcBef>
              <a:buFont typeface="Arial" panose="020B0604020202020204" pitchFamily="34" charset="0"/>
              <a:buChar char="•"/>
            </a:pPr>
            <a:r>
              <a:rPr lang="en-US" sz="1600" dirty="0">
                <a:solidFill>
                  <a:srgbClr val="41719C"/>
                </a:solidFill>
              </a:rPr>
              <a:t>Immediate additional benefits including</a:t>
            </a:r>
          </a:p>
          <a:p>
            <a:pPr marL="3943350" lvl="8" indent="-285750">
              <a:spcBef>
                <a:spcPts val="600"/>
              </a:spcBef>
              <a:buFont typeface="Wingdings" panose="05000000000000000000" pitchFamily="2" charset="2"/>
              <a:buChar char="ü"/>
            </a:pPr>
            <a:r>
              <a:rPr lang="en-US" sz="1600" dirty="0" smtClean="0">
                <a:solidFill>
                  <a:srgbClr val="41719C"/>
                </a:solidFill>
              </a:rPr>
              <a:t>Elimination </a:t>
            </a:r>
            <a:r>
              <a:rPr lang="en-US" sz="1600" dirty="0">
                <a:solidFill>
                  <a:srgbClr val="41719C"/>
                </a:solidFill>
              </a:rPr>
              <a:t>of icing</a:t>
            </a:r>
          </a:p>
          <a:p>
            <a:pPr marL="3943350" lvl="8" indent="-285750">
              <a:spcBef>
                <a:spcPts val="600"/>
              </a:spcBef>
              <a:buFont typeface="Wingdings" panose="05000000000000000000" pitchFamily="2" charset="2"/>
              <a:buChar char="ü"/>
            </a:pPr>
            <a:r>
              <a:rPr lang="en-US" sz="1600" dirty="0">
                <a:solidFill>
                  <a:srgbClr val="41719C"/>
                </a:solidFill>
              </a:rPr>
              <a:t>Elimination of condensate from system and ducting spaces</a:t>
            </a:r>
          </a:p>
          <a:p>
            <a:pPr marL="3943350" lvl="8" indent="-285750">
              <a:spcBef>
                <a:spcPts val="600"/>
              </a:spcBef>
              <a:buFont typeface="Wingdings" panose="05000000000000000000" pitchFamily="2" charset="2"/>
              <a:buChar char="ü"/>
            </a:pPr>
            <a:r>
              <a:rPr lang="en-US" sz="1600" dirty="0">
                <a:solidFill>
                  <a:srgbClr val="41719C"/>
                </a:solidFill>
              </a:rPr>
              <a:t>Fresher food and improved storage in chill </a:t>
            </a:r>
            <a:r>
              <a:rPr lang="en-US" sz="1600" dirty="0" smtClean="0">
                <a:solidFill>
                  <a:srgbClr val="41719C"/>
                </a:solidFill>
              </a:rPr>
              <a:t>rooms</a:t>
            </a:r>
          </a:p>
          <a:p>
            <a:pPr marL="3943350" lvl="8" indent="-285750">
              <a:spcBef>
                <a:spcPts val="600"/>
              </a:spcBef>
              <a:buFont typeface="Wingdings" panose="05000000000000000000" pitchFamily="2" charset="2"/>
              <a:buChar char="ü"/>
            </a:pPr>
            <a:r>
              <a:rPr lang="en-US" sz="1600" dirty="0" smtClean="0">
                <a:solidFill>
                  <a:srgbClr val="41719C"/>
                </a:solidFill>
              </a:rPr>
              <a:t>Reduced corrosion of furnishings and </a:t>
            </a:r>
            <a:r>
              <a:rPr lang="en-US" sz="1600" dirty="0" err="1" smtClean="0">
                <a:solidFill>
                  <a:srgbClr val="41719C"/>
                </a:solidFill>
              </a:rPr>
              <a:t>equipemt</a:t>
            </a:r>
            <a:endParaRPr lang="en-US" sz="1600" dirty="0">
              <a:solidFill>
                <a:srgbClr val="41719C"/>
              </a:solidFill>
            </a:endParaRPr>
          </a:p>
          <a:p>
            <a:endParaRPr lang="en-US" dirty="0"/>
          </a:p>
        </p:txBody>
      </p:sp>
    </p:spTree>
    <p:extLst>
      <p:ext uri="{BB962C8B-B14F-4D97-AF65-F5344CB8AC3E}">
        <p14:creationId xmlns:p14="http://schemas.microsoft.com/office/powerpoint/2010/main" xmlns="" val="3165287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38223" y="106327"/>
            <a:ext cx="3769880" cy="1510928"/>
            <a:chOff x="0" y="0"/>
            <a:chExt cx="3621024" cy="1510928"/>
          </a:xfrm>
        </p:grpSpPr>
        <p:pic>
          <p:nvPicPr>
            <p:cNvPr id="7" name="Picture 6"/>
            <p:cNvPicPr>
              <a:picLocks noChangeAspect="1"/>
            </p:cNvPicPr>
            <p:nvPr/>
          </p:nvPicPr>
          <p:blipFill rotWithShape="1">
            <a:blip r:embed="rId3" cstate="email"/>
            <a:srcRect/>
            <a:stretch/>
          </p:blipFill>
          <p:spPr>
            <a:xfrm>
              <a:off x="279908" y="0"/>
              <a:ext cx="3121660" cy="1387818"/>
            </a:xfrm>
            <a:prstGeom prst="rect">
              <a:avLst/>
            </a:prstGeom>
          </p:spPr>
        </p:pic>
        <p:sp>
          <p:nvSpPr>
            <p:cNvPr id="9" name="TextBox 8"/>
            <p:cNvSpPr txBox="1"/>
            <p:nvPr/>
          </p:nvSpPr>
          <p:spPr>
            <a:xfrm>
              <a:off x="0" y="1264707"/>
              <a:ext cx="3621024" cy="246221"/>
            </a:xfrm>
            <a:prstGeom prst="rect">
              <a:avLst/>
            </a:prstGeom>
            <a:noFill/>
          </p:spPr>
          <p:txBody>
            <a:bodyPr wrap="square" rtlCol="0">
              <a:spAutoFit/>
            </a:bodyPr>
            <a:lstStyle/>
            <a:p>
              <a:pPr algn="ctr"/>
              <a:r>
                <a:rPr lang="en-US" sz="1000" b="1" spc="300" dirty="0" smtClean="0">
                  <a:solidFill>
                    <a:schemeClr val="accent1"/>
                  </a:solidFill>
                  <a:latin typeface="Arial Narrow" panose="020B0606020202030204" pitchFamily="34" charset="0"/>
                </a:rPr>
                <a:t>Advanced Cooling Technologies</a:t>
              </a:r>
              <a:endParaRPr lang="en-US" sz="1000" b="1" spc="300" dirty="0">
                <a:solidFill>
                  <a:schemeClr val="accent1"/>
                </a:solidFill>
                <a:latin typeface="Arial Narrow" panose="020B0606020202030204" pitchFamily="34" charset="0"/>
              </a:endParaRPr>
            </a:p>
          </p:txBody>
        </p:sp>
      </p:grpSp>
      <p:sp>
        <p:nvSpPr>
          <p:cNvPr id="10" name="TextBox 9"/>
          <p:cNvSpPr txBox="1"/>
          <p:nvPr/>
        </p:nvSpPr>
        <p:spPr>
          <a:xfrm>
            <a:off x="4476306" y="340242"/>
            <a:ext cx="7715693" cy="3016210"/>
          </a:xfrm>
          <a:prstGeom prst="rect">
            <a:avLst/>
          </a:prstGeom>
          <a:noFill/>
        </p:spPr>
        <p:txBody>
          <a:bodyPr wrap="square" rtlCol="0">
            <a:spAutoFit/>
          </a:bodyPr>
          <a:lstStyle/>
          <a:p>
            <a:pPr>
              <a:spcBef>
                <a:spcPts val="600"/>
              </a:spcBef>
            </a:pPr>
            <a:r>
              <a:rPr lang="en-US" b="1" dirty="0" smtClean="0">
                <a:solidFill>
                  <a:srgbClr val="006D9E"/>
                </a:solidFill>
              </a:rPr>
              <a:t>A Unique Technology</a:t>
            </a:r>
          </a:p>
          <a:p>
            <a:pPr marL="285750" indent="-285750">
              <a:spcBef>
                <a:spcPts val="600"/>
              </a:spcBef>
              <a:buFont typeface="Arial" panose="020B0604020202020204" pitchFamily="34" charset="0"/>
              <a:buChar char="•"/>
            </a:pPr>
            <a:r>
              <a:rPr lang="en-US" sz="1200" dirty="0" smtClean="0">
                <a:solidFill>
                  <a:srgbClr val="006D9E"/>
                </a:solidFill>
              </a:rPr>
              <a:t>Developed and manufactured in Sweden, </a:t>
            </a:r>
            <a:r>
              <a:rPr lang="en-US" sz="1200" dirty="0" err="1" smtClean="0">
                <a:solidFill>
                  <a:srgbClr val="006D9E"/>
                </a:solidFill>
              </a:rPr>
              <a:t>CoolSaver</a:t>
            </a:r>
            <a:r>
              <a:rPr lang="en-US" sz="1200" dirty="0" smtClean="0">
                <a:solidFill>
                  <a:srgbClr val="006D9E"/>
                </a:solidFill>
              </a:rPr>
              <a:t> is the only system to use surface chemistry catalytic reactions to extract moisture from industrial and commercial cooling systems</a:t>
            </a:r>
          </a:p>
          <a:p>
            <a:pPr marL="285750" indent="-285750">
              <a:spcBef>
                <a:spcPts val="600"/>
              </a:spcBef>
              <a:buFont typeface="Arial" panose="020B0604020202020204" pitchFamily="34" charset="0"/>
              <a:buChar char="•"/>
            </a:pPr>
            <a:r>
              <a:rPr lang="en-US" sz="1200" dirty="0" smtClean="0">
                <a:solidFill>
                  <a:srgbClr val="006D9E"/>
                </a:solidFill>
              </a:rPr>
              <a:t>The technology and chemistry is very  complex but the equipment is easy to install, easy to maintain and exceptionally effective in removing moisture</a:t>
            </a:r>
          </a:p>
          <a:p>
            <a:pPr marL="285750" indent="-285750">
              <a:spcBef>
                <a:spcPts val="600"/>
              </a:spcBef>
              <a:buFont typeface="Arial" panose="020B0604020202020204" pitchFamily="34" charset="0"/>
              <a:buChar char="•"/>
            </a:pPr>
            <a:r>
              <a:rPr lang="en-US" sz="1200" dirty="0" smtClean="0">
                <a:solidFill>
                  <a:srgbClr val="006D9E"/>
                </a:solidFill>
              </a:rPr>
              <a:t>By removing moisture, </a:t>
            </a:r>
            <a:r>
              <a:rPr lang="en-US" sz="1200" dirty="0" err="1" smtClean="0">
                <a:solidFill>
                  <a:srgbClr val="006D9E"/>
                </a:solidFill>
              </a:rPr>
              <a:t>CoolSaver</a:t>
            </a:r>
            <a:r>
              <a:rPr lang="en-US" sz="1200" dirty="0" smtClean="0">
                <a:solidFill>
                  <a:srgbClr val="006D9E"/>
                </a:solidFill>
              </a:rPr>
              <a:t> improves cooling efficiency with resulting energy savings of between 15% and 50% depending on the application and ambient climatic conditions</a:t>
            </a:r>
          </a:p>
          <a:p>
            <a:pPr marL="285750" indent="-285750">
              <a:spcBef>
                <a:spcPts val="600"/>
              </a:spcBef>
              <a:buFont typeface="Arial" panose="020B0604020202020204" pitchFamily="34" charset="0"/>
              <a:buChar char="•"/>
            </a:pPr>
            <a:r>
              <a:rPr lang="en-US" sz="1200" dirty="0" smtClean="0">
                <a:solidFill>
                  <a:srgbClr val="006D9E"/>
                </a:solidFill>
              </a:rPr>
              <a:t>Removing moisture and condensate leads to additional benefits of…</a:t>
            </a:r>
          </a:p>
          <a:p>
            <a:pPr marL="742950" lvl="1" indent="-285750">
              <a:spcBef>
                <a:spcPts val="600"/>
              </a:spcBef>
              <a:buFont typeface="Wingdings" panose="05000000000000000000" pitchFamily="2" charset="2"/>
              <a:buChar char="Ø"/>
            </a:pPr>
            <a:r>
              <a:rPr lang="en-US" sz="1200" dirty="0" smtClean="0">
                <a:solidFill>
                  <a:srgbClr val="006D9E"/>
                </a:solidFill>
              </a:rPr>
              <a:t>No icing, this safer working conditions, and improved system efficiency and temperature control</a:t>
            </a:r>
          </a:p>
          <a:p>
            <a:pPr marL="742950" lvl="1" indent="-285750">
              <a:spcBef>
                <a:spcPts val="600"/>
              </a:spcBef>
              <a:buFont typeface="Wingdings" panose="05000000000000000000" pitchFamily="2" charset="2"/>
              <a:buChar char="Ø"/>
            </a:pPr>
            <a:r>
              <a:rPr lang="en-US" sz="1200" dirty="0" smtClean="0">
                <a:solidFill>
                  <a:srgbClr val="006D9E"/>
                </a:solidFill>
              </a:rPr>
              <a:t>Eliminates mold and mildew</a:t>
            </a:r>
          </a:p>
          <a:p>
            <a:pPr marL="742950" lvl="1" indent="-285750">
              <a:spcBef>
                <a:spcPts val="600"/>
              </a:spcBef>
              <a:buFont typeface="Wingdings" panose="05000000000000000000" pitchFamily="2" charset="2"/>
              <a:buChar char="Ø"/>
            </a:pPr>
            <a:r>
              <a:rPr lang="en-US" sz="1200" dirty="0" smtClean="0">
                <a:solidFill>
                  <a:srgbClr val="006D9E"/>
                </a:solidFill>
              </a:rPr>
              <a:t>Improves conditions for food and perishable storage</a:t>
            </a:r>
          </a:p>
          <a:p>
            <a:pPr marL="742950" lvl="1" indent="-285750">
              <a:spcBef>
                <a:spcPts val="600"/>
              </a:spcBef>
              <a:buFont typeface="Wingdings" panose="05000000000000000000" pitchFamily="2" charset="2"/>
              <a:buChar char="Ø"/>
            </a:pPr>
            <a:r>
              <a:rPr lang="en-US" sz="1200" dirty="0" smtClean="0">
                <a:solidFill>
                  <a:srgbClr val="006D9E"/>
                </a:solidFill>
              </a:rPr>
              <a:t>No more cooling and ducting space flooding in air conditioning systems </a:t>
            </a:r>
            <a:endParaRPr lang="en-US" sz="1200" dirty="0">
              <a:solidFill>
                <a:srgbClr val="006D9E"/>
              </a:solidFill>
            </a:endParaRPr>
          </a:p>
        </p:txBody>
      </p:sp>
      <p:pic>
        <p:nvPicPr>
          <p:cNvPr id="11" name="Picture 10"/>
          <p:cNvPicPr>
            <a:picLocks noChangeAspect="1"/>
          </p:cNvPicPr>
          <p:nvPr/>
        </p:nvPicPr>
        <p:blipFill rotWithShape="1">
          <a:blip r:embed="rId4" cstate="email"/>
          <a:srcRect/>
          <a:stretch/>
        </p:blipFill>
        <p:spPr>
          <a:xfrm>
            <a:off x="874644" y="2301652"/>
            <a:ext cx="2036312" cy="1207092"/>
          </a:xfrm>
          <a:prstGeom prst="rect">
            <a:avLst/>
          </a:prstGeom>
        </p:spPr>
      </p:pic>
      <p:grpSp>
        <p:nvGrpSpPr>
          <p:cNvPr id="14" name="Group 13"/>
          <p:cNvGrpSpPr/>
          <p:nvPr/>
        </p:nvGrpSpPr>
        <p:grpSpPr>
          <a:xfrm rot="10800000">
            <a:off x="874642" y="4030293"/>
            <a:ext cx="1542554" cy="2239924"/>
            <a:chOff x="3912781" y="1509823"/>
            <a:chExt cx="2884968" cy="4189228"/>
          </a:xfrm>
        </p:grpSpPr>
        <p:pic>
          <p:nvPicPr>
            <p:cNvPr id="12" name="Picture 11"/>
            <p:cNvPicPr>
              <a:picLocks noChangeAspect="1"/>
            </p:cNvPicPr>
            <p:nvPr/>
          </p:nvPicPr>
          <p:blipFill rotWithShape="1">
            <a:blip r:embed="rId5" cstate="email"/>
            <a:srcRect/>
            <a:stretch/>
          </p:blipFill>
          <p:spPr>
            <a:xfrm>
              <a:off x="4219074" y="1650628"/>
              <a:ext cx="2390273" cy="3850106"/>
            </a:xfrm>
            <a:prstGeom prst="rect">
              <a:avLst/>
            </a:prstGeom>
          </p:spPr>
        </p:pic>
        <p:sp>
          <p:nvSpPr>
            <p:cNvPr id="13" name="Freeform 12"/>
            <p:cNvSpPr/>
            <p:nvPr/>
          </p:nvSpPr>
          <p:spPr>
            <a:xfrm>
              <a:off x="3912781" y="1509823"/>
              <a:ext cx="2884968" cy="4189228"/>
            </a:xfrm>
            <a:custGeom>
              <a:avLst/>
              <a:gdLst>
                <a:gd name="connsiteX0" fmla="*/ 198475 w 2884968"/>
                <a:gd name="connsiteY0" fmla="*/ 1233377 h 4189228"/>
                <a:gd name="connsiteX1" fmla="*/ 1509824 w 2884968"/>
                <a:gd name="connsiteY1" fmla="*/ 77972 h 4189228"/>
                <a:gd name="connsiteX2" fmla="*/ 1800447 w 2884968"/>
                <a:gd name="connsiteY2" fmla="*/ 170121 h 4189228"/>
                <a:gd name="connsiteX3" fmla="*/ 1835889 w 2884968"/>
                <a:gd name="connsiteY3" fmla="*/ 255182 h 4189228"/>
                <a:gd name="connsiteX4" fmla="*/ 2055628 w 2884968"/>
                <a:gd name="connsiteY4" fmla="*/ 340242 h 4189228"/>
                <a:gd name="connsiteX5" fmla="*/ 2041452 w 2884968"/>
                <a:gd name="connsiteY5" fmla="*/ 1382233 h 4189228"/>
                <a:gd name="connsiteX6" fmla="*/ 2622698 w 2884968"/>
                <a:gd name="connsiteY6" fmla="*/ 1027814 h 4189228"/>
                <a:gd name="connsiteX7" fmla="*/ 2658140 w 2884968"/>
                <a:gd name="connsiteY7" fmla="*/ 1013637 h 4189228"/>
                <a:gd name="connsiteX8" fmla="*/ 2594345 w 2884968"/>
                <a:gd name="connsiteY8" fmla="*/ 2977117 h 4189228"/>
                <a:gd name="connsiteX9" fmla="*/ 2495107 w 2884968"/>
                <a:gd name="connsiteY9" fmla="*/ 2906233 h 4189228"/>
                <a:gd name="connsiteX10" fmla="*/ 2069805 w 2884968"/>
                <a:gd name="connsiteY10" fmla="*/ 2821172 h 4189228"/>
                <a:gd name="connsiteX11" fmla="*/ 2112335 w 2884968"/>
                <a:gd name="connsiteY11" fmla="*/ 3749749 h 4189228"/>
                <a:gd name="connsiteX12" fmla="*/ 1857154 w 2884968"/>
                <a:gd name="connsiteY12" fmla="*/ 3834810 h 4189228"/>
                <a:gd name="connsiteX13" fmla="*/ 1842977 w 2884968"/>
                <a:gd name="connsiteY13" fmla="*/ 3884428 h 4189228"/>
                <a:gd name="connsiteX14" fmla="*/ 1509824 w 2884968"/>
                <a:gd name="connsiteY14" fmla="*/ 3976577 h 4189228"/>
                <a:gd name="connsiteX15" fmla="*/ 219740 w 2884968"/>
                <a:gd name="connsiteY15" fmla="*/ 2764465 h 4189228"/>
                <a:gd name="connsiteX16" fmla="*/ 269359 w 2884968"/>
                <a:gd name="connsiteY16" fmla="*/ 1339703 h 4189228"/>
                <a:gd name="connsiteX17" fmla="*/ 170121 w 2884968"/>
                <a:gd name="connsiteY17" fmla="*/ 1368056 h 4189228"/>
                <a:gd name="connsiteX18" fmla="*/ 0 w 2884968"/>
                <a:gd name="connsiteY18" fmla="*/ 4111256 h 4189228"/>
                <a:gd name="connsiteX19" fmla="*/ 2884968 w 2884968"/>
                <a:gd name="connsiteY19" fmla="*/ 4189228 h 4189228"/>
                <a:gd name="connsiteX20" fmla="*/ 2785731 w 2884968"/>
                <a:gd name="connsiteY20" fmla="*/ 0 h 4189228"/>
                <a:gd name="connsiteX21" fmla="*/ 184298 w 2884968"/>
                <a:gd name="connsiteY21" fmla="*/ 42530 h 4189228"/>
                <a:gd name="connsiteX22" fmla="*/ 198475 w 2884968"/>
                <a:gd name="connsiteY22" fmla="*/ 1233377 h 4189228"/>
                <a:gd name="connsiteX0" fmla="*/ 198475 w 2884968"/>
                <a:gd name="connsiteY0" fmla="*/ 1233377 h 4189228"/>
                <a:gd name="connsiteX1" fmla="*/ 1509824 w 2884968"/>
                <a:gd name="connsiteY1" fmla="*/ 77972 h 4189228"/>
                <a:gd name="connsiteX2" fmla="*/ 1800447 w 2884968"/>
                <a:gd name="connsiteY2" fmla="*/ 170121 h 4189228"/>
                <a:gd name="connsiteX3" fmla="*/ 1835889 w 2884968"/>
                <a:gd name="connsiteY3" fmla="*/ 255182 h 4189228"/>
                <a:gd name="connsiteX4" fmla="*/ 2055628 w 2884968"/>
                <a:gd name="connsiteY4" fmla="*/ 340242 h 4189228"/>
                <a:gd name="connsiteX5" fmla="*/ 2041452 w 2884968"/>
                <a:gd name="connsiteY5" fmla="*/ 1382233 h 4189228"/>
                <a:gd name="connsiteX6" fmla="*/ 2622698 w 2884968"/>
                <a:gd name="connsiteY6" fmla="*/ 1027814 h 4189228"/>
                <a:gd name="connsiteX7" fmla="*/ 2627600 w 2884968"/>
                <a:gd name="connsiteY7" fmla="*/ 1020422 h 4189228"/>
                <a:gd name="connsiteX8" fmla="*/ 2594345 w 2884968"/>
                <a:gd name="connsiteY8" fmla="*/ 2977117 h 4189228"/>
                <a:gd name="connsiteX9" fmla="*/ 2495107 w 2884968"/>
                <a:gd name="connsiteY9" fmla="*/ 2906233 h 4189228"/>
                <a:gd name="connsiteX10" fmla="*/ 2069805 w 2884968"/>
                <a:gd name="connsiteY10" fmla="*/ 2821172 h 4189228"/>
                <a:gd name="connsiteX11" fmla="*/ 2112335 w 2884968"/>
                <a:gd name="connsiteY11" fmla="*/ 3749749 h 4189228"/>
                <a:gd name="connsiteX12" fmla="*/ 1857154 w 2884968"/>
                <a:gd name="connsiteY12" fmla="*/ 3834810 h 4189228"/>
                <a:gd name="connsiteX13" fmla="*/ 1842977 w 2884968"/>
                <a:gd name="connsiteY13" fmla="*/ 3884428 h 4189228"/>
                <a:gd name="connsiteX14" fmla="*/ 1509824 w 2884968"/>
                <a:gd name="connsiteY14" fmla="*/ 3976577 h 4189228"/>
                <a:gd name="connsiteX15" fmla="*/ 219740 w 2884968"/>
                <a:gd name="connsiteY15" fmla="*/ 2764465 h 4189228"/>
                <a:gd name="connsiteX16" fmla="*/ 269359 w 2884968"/>
                <a:gd name="connsiteY16" fmla="*/ 1339703 h 4189228"/>
                <a:gd name="connsiteX17" fmla="*/ 170121 w 2884968"/>
                <a:gd name="connsiteY17" fmla="*/ 1368056 h 4189228"/>
                <a:gd name="connsiteX18" fmla="*/ 0 w 2884968"/>
                <a:gd name="connsiteY18" fmla="*/ 4111256 h 4189228"/>
                <a:gd name="connsiteX19" fmla="*/ 2884968 w 2884968"/>
                <a:gd name="connsiteY19" fmla="*/ 4189228 h 4189228"/>
                <a:gd name="connsiteX20" fmla="*/ 2785731 w 2884968"/>
                <a:gd name="connsiteY20" fmla="*/ 0 h 4189228"/>
                <a:gd name="connsiteX21" fmla="*/ 184298 w 2884968"/>
                <a:gd name="connsiteY21" fmla="*/ 42530 h 4189228"/>
                <a:gd name="connsiteX22" fmla="*/ 198475 w 2884968"/>
                <a:gd name="connsiteY22" fmla="*/ 1233377 h 4189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84968" h="4189228">
                  <a:moveTo>
                    <a:pt x="198475" y="1233377"/>
                  </a:moveTo>
                  <a:lnTo>
                    <a:pt x="1509824" y="77972"/>
                  </a:lnTo>
                  <a:lnTo>
                    <a:pt x="1800447" y="170121"/>
                  </a:lnTo>
                  <a:lnTo>
                    <a:pt x="1835889" y="255182"/>
                  </a:lnTo>
                  <a:lnTo>
                    <a:pt x="2055628" y="340242"/>
                  </a:lnTo>
                  <a:lnTo>
                    <a:pt x="2041452" y="1382233"/>
                  </a:lnTo>
                  <a:lnTo>
                    <a:pt x="2622698" y="1027814"/>
                  </a:lnTo>
                  <a:lnTo>
                    <a:pt x="2627600" y="1020422"/>
                  </a:lnTo>
                  <a:lnTo>
                    <a:pt x="2594345" y="2977117"/>
                  </a:lnTo>
                  <a:lnTo>
                    <a:pt x="2495107" y="2906233"/>
                  </a:lnTo>
                  <a:lnTo>
                    <a:pt x="2069805" y="2821172"/>
                  </a:lnTo>
                  <a:lnTo>
                    <a:pt x="2112335" y="3749749"/>
                  </a:lnTo>
                  <a:lnTo>
                    <a:pt x="1857154" y="3834810"/>
                  </a:lnTo>
                  <a:lnTo>
                    <a:pt x="1842977" y="3884428"/>
                  </a:lnTo>
                  <a:lnTo>
                    <a:pt x="1509824" y="3976577"/>
                  </a:lnTo>
                  <a:lnTo>
                    <a:pt x="219740" y="2764465"/>
                  </a:lnTo>
                  <a:lnTo>
                    <a:pt x="269359" y="1339703"/>
                  </a:lnTo>
                  <a:lnTo>
                    <a:pt x="170121" y="1368056"/>
                  </a:lnTo>
                  <a:lnTo>
                    <a:pt x="0" y="4111256"/>
                  </a:lnTo>
                  <a:lnTo>
                    <a:pt x="2884968" y="4189228"/>
                  </a:lnTo>
                  <a:lnTo>
                    <a:pt x="2785731" y="0"/>
                  </a:lnTo>
                  <a:lnTo>
                    <a:pt x="184298" y="42530"/>
                  </a:lnTo>
                  <a:lnTo>
                    <a:pt x="198475" y="1233377"/>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4476306" y="3934523"/>
            <a:ext cx="7715693" cy="2462213"/>
          </a:xfrm>
          <a:prstGeom prst="rect">
            <a:avLst/>
          </a:prstGeom>
          <a:noFill/>
        </p:spPr>
        <p:txBody>
          <a:bodyPr wrap="square" rtlCol="0">
            <a:spAutoFit/>
          </a:bodyPr>
          <a:lstStyle/>
          <a:p>
            <a:pPr>
              <a:spcBef>
                <a:spcPts val="600"/>
              </a:spcBef>
            </a:pPr>
            <a:r>
              <a:rPr lang="en-US" b="1" dirty="0" smtClean="0">
                <a:solidFill>
                  <a:srgbClr val="006D9E"/>
                </a:solidFill>
              </a:rPr>
              <a:t>Where </a:t>
            </a:r>
            <a:r>
              <a:rPr lang="en-US" b="1" dirty="0" err="1" smtClean="0">
                <a:solidFill>
                  <a:srgbClr val="006D9E"/>
                </a:solidFill>
              </a:rPr>
              <a:t>CoolSaver</a:t>
            </a:r>
            <a:r>
              <a:rPr lang="en-US" b="1" dirty="0" smtClean="0">
                <a:solidFill>
                  <a:srgbClr val="006D9E"/>
                </a:solidFill>
              </a:rPr>
              <a:t> is Used</a:t>
            </a:r>
          </a:p>
          <a:p>
            <a:pPr marL="285750" indent="-285750">
              <a:spcBef>
                <a:spcPts val="600"/>
              </a:spcBef>
              <a:buFont typeface="Arial" panose="020B0604020202020204" pitchFamily="34" charset="0"/>
              <a:buChar char="•"/>
            </a:pPr>
            <a:r>
              <a:rPr lang="en-US" sz="1200" dirty="0" err="1" smtClean="0">
                <a:solidFill>
                  <a:srgbClr val="006D9E"/>
                </a:solidFill>
              </a:rPr>
              <a:t>CoolSaver</a:t>
            </a:r>
            <a:r>
              <a:rPr lang="en-US" sz="1200" dirty="0" smtClean="0">
                <a:solidFill>
                  <a:srgbClr val="006D9E"/>
                </a:solidFill>
              </a:rPr>
              <a:t> is a market proven technology with installations still performing as good as new up to 10 years later</a:t>
            </a:r>
          </a:p>
          <a:p>
            <a:pPr marL="285750" indent="-285750">
              <a:spcBef>
                <a:spcPts val="600"/>
              </a:spcBef>
              <a:buFont typeface="Arial" panose="020B0604020202020204" pitchFamily="34" charset="0"/>
              <a:buChar char="•"/>
            </a:pPr>
            <a:r>
              <a:rPr lang="en-US" sz="1200" dirty="0" smtClean="0">
                <a:solidFill>
                  <a:srgbClr val="006D9E"/>
                </a:solidFill>
              </a:rPr>
              <a:t>Our customers’ applications for this technology include</a:t>
            </a:r>
          </a:p>
          <a:p>
            <a:pPr marL="628650" lvl="1" indent="-171450">
              <a:spcBef>
                <a:spcPts val="600"/>
              </a:spcBef>
              <a:buFont typeface="Wingdings" panose="05000000000000000000" pitchFamily="2" charset="2"/>
              <a:buChar char="Ø"/>
            </a:pPr>
            <a:r>
              <a:rPr lang="en-US" sz="1200" dirty="0" smtClean="0">
                <a:solidFill>
                  <a:srgbClr val="006D9E"/>
                </a:solidFill>
              </a:rPr>
              <a:t>Restaurant and Hotel chill rooms for food storage</a:t>
            </a:r>
          </a:p>
          <a:p>
            <a:pPr marL="628650" lvl="1" indent="-171450">
              <a:spcBef>
                <a:spcPts val="600"/>
              </a:spcBef>
              <a:buFont typeface="Wingdings" panose="05000000000000000000" pitchFamily="2" charset="2"/>
              <a:buChar char="Ø"/>
            </a:pPr>
            <a:r>
              <a:rPr lang="en-US" sz="1200" dirty="0" smtClean="0">
                <a:solidFill>
                  <a:srgbClr val="006D9E"/>
                </a:solidFill>
              </a:rPr>
              <a:t>Hospital and laboratory cold rooms</a:t>
            </a:r>
          </a:p>
          <a:p>
            <a:pPr marL="628650" lvl="1" indent="-171450">
              <a:spcBef>
                <a:spcPts val="600"/>
              </a:spcBef>
              <a:buFont typeface="Wingdings" panose="05000000000000000000" pitchFamily="2" charset="2"/>
              <a:buChar char="Ø"/>
            </a:pPr>
            <a:r>
              <a:rPr lang="en-US" sz="1200" dirty="0" smtClean="0">
                <a:solidFill>
                  <a:srgbClr val="006D9E"/>
                </a:solidFill>
              </a:rPr>
              <a:t>Central Air conditioning systems</a:t>
            </a:r>
          </a:p>
          <a:p>
            <a:pPr marL="628650" lvl="1" indent="-171450">
              <a:spcBef>
                <a:spcPts val="600"/>
              </a:spcBef>
              <a:buFont typeface="Wingdings" panose="05000000000000000000" pitchFamily="2" charset="2"/>
              <a:buChar char="Ø"/>
            </a:pPr>
            <a:r>
              <a:rPr lang="en-US" sz="1200" dirty="0" smtClean="0">
                <a:solidFill>
                  <a:srgbClr val="006D9E"/>
                </a:solidFill>
              </a:rPr>
              <a:t>Free standing refrigerators</a:t>
            </a:r>
          </a:p>
          <a:p>
            <a:pPr marL="628650" lvl="1" indent="-171450">
              <a:spcBef>
                <a:spcPts val="600"/>
              </a:spcBef>
              <a:buFont typeface="Wingdings" panose="05000000000000000000" pitchFamily="2" charset="2"/>
              <a:buChar char="Ø"/>
            </a:pPr>
            <a:r>
              <a:rPr lang="en-US" sz="1200" dirty="0" smtClean="0">
                <a:solidFill>
                  <a:srgbClr val="006D9E"/>
                </a:solidFill>
              </a:rPr>
              <a:t>Refrigerated trucking and containers</a:t>
            </a:r>
          </a:p>
          <a:p>
            <a:pPr marL="628650" lvl="1" indent="-171450">
              <a:spcBef>
                <a:spcPts val="600"/>
              </a:spcBef>
              <a:buFont typeface="Wingdings" panose="05000000000000000000" pitchFamily="2" charset="2"/>
              <a:buChar char="Ø"/>
            </a:pPr>
            <a:r>
              <a:rPr lang="en-US" sz="1200" dirty="0" smtClean="0">
                <a:solidFill>
                  <a:srgbClr val="006D9E"/>
                </a:solidFill>
              </a:rPr>
              <a:t>Commercial chilled distribution </a:t>
            </a:r>
            <a:r>
              <a:rPr lang="en-US" sz="1200" dirty="0" err="1" smtClean="0">
                <a:solidFill>
                  <a:srgbClr val="006D9E"/>
                </a:solidFill>
              </a:rPr>
              <a:t>centres</a:t>
            </a:r>
            <a:endParaRPr lang="en-US" sz="1200" dirty="0">
              <a:solidFill>
                <a:srgbClr val="006D9E"/>
              </a:solidFill>
            </a:endParaRPr>
          </a:p>
        </p:txBody>
      </p:sp>
      <p:pic>
        <p:nvPicPr>
          <p:cNvPr id="16" name="Picture 15"/>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10782121" y="6440489"/>
            <a:ext cx="1409878" cy="336514"/>
          </a:xfrm>
          <a:prstGeom prst="rect">
            <a:avLst/>
          </a:prstGeom>
          <a:noFill/>
          <a:ln>
            <a:noFill/>
          </a:ln>
        </p:spPr>
      </p:pic>
    </p:spTree>
    <p:extLst>
      <p:ext uri="{BB962C8B-B14F-4D97-AF65-F5344CB8AC3E}">
        <p14:creationId xmlns:p14="http://schemas.microsoft.com/office/powerpoint/2010/main" xmlns="" val="881080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38223" y="106327"/>
            <a:ext cx="3769880" cy="1510928"/>
            <a:chOff x="0" y="0"/>
            <a:chExt cx="3621024" cy="1510928"/>
          </a:xfrm>
        </p:grpSpPr>
        <p:pic>
          <p:nvPicPr>
            <p:cNvPr id="7" name="Picture 6"/>
            <p:cNvPicPr>
              <a:picLocks noChangeAspect="1"/>
            </p:cNvPicPr>
            <p:nvPr/>
          </p:nvPicPr>
          <p:blipFill rotWithShape="1">
            <a:blip r:embed="rId3" cstate="email"/>
            <a:srcRect/>
            <a:stretch/>
          </p:blipFill>
          <p:spPr>
            <a:xfrm>
              <a:off x="279908" y="0"/>
              <a:ext cx="3121660" cy="1387818"/>
            </a:xfrm>
            <a:prstGeom prst="rect">
              <a:avLst/>
            </a:prstGeom>
          </p:spPr>
        </p:pic>
        <p:sp>
          <p:nvSpPr>
            <p:cNvPr id="9" name="TextBox 8"/>
            <p:cNvSpPr txBox="1"/>
            <p:nvPr/>
          </p:nvSpPr>
          <p:spPr>
            <a:xfrm>
              <a:off x="0" y="1264707"/>
              <a:ext cx="3621024" cy="246221"/>
            </a:xfrm>
            <a:prstGeom prst="rect">
              <a:avLst/>
            </a:prstGeom>
            <a:noFill/>
          </p:spPr>
          <p:txBody>
            <a:bodyPr wrap="square" rtlCol="0">
              <a:spAutoFit/>
            </a:bodyPr>
            <a:lstStyle/>
            <a:p>
              <a:pPr algn="ctr"/>
              <a:r>
                <a:rPr lang="en-US" sz="1000" b="1" spc="300" dirty="0" smtClean="0">
                  <a:solidFill>
                    <a:schemeClr val="accent1"/>
                  </a:solidFill>
                  <a:latin typeface="Arial Narrow" panose="020B0606020202030204" pitchFamily="34" charset="0"/>
                </a:rPr>
                <a:t>Advanced Cooling Technologies</a:t>
              </a:r>
              <a:endParaRPr lang="en-US" sz="1000" b="1" spc="300" dirty="0">
                <a:solidFill>
                  <a:schemeClr val="accent1"/>
                </a:solidFill>
                <a:latin typeface="Arial Narrow" panose="020B0606020202030204" pitchFamily="34" charset="0"/>
              </a:endParaRPr>
            </a:p>
          </p:txBody>
        </p:sp>
      </p:grpSp>
      <p:sp>
        <p:nvSpPr>
          <p:cNvPr id="10" name="TextBox 9"/>
          <p:cNvSpPr txBox="1"/>
          <p:nvPr/>
        </p:nvSpPr>
        <p:spPr>
          <a:xfrm>
            <a:off x="4476306" y="340242"/>
            <a:ext cx="7715693" cy="3508653"/>
          </a:xfrm>
          <a:prstGeom prst="rect">
            <a:avLst/>
          </a:prstGeom>
          <a:noFill/>
        </p:spPr>
        <p:txBody>
          <a:bodyPr wrap="square" rtlCol="0">
            <a:spAutoFit/>
          </a:bodyPr>
          <a:lstStyle/>
          <a:p>
            <a:pPr>
              <a:spcBef>
                <a:spcPts val="600"/>
              </a:spcBef>
            </a:pPr>
            <a:r>
              <a:rPr lang="en-US" b="1" dirty="0" smtClean="0">
                <a:solidFill>
                  <a:srgbClr val="006D9E"/>
                </a:solidFill>
              </a:rPr>
              <a:t>Our Customers</a:t>
            </a:r>
          </a:p>
          <a:p>
            <a:pPr marL="285750" indent="-285750">
              <a:spcBef>
                <a:spcPts val="600"/>
              </a:spcBef>
              <a:buFont typeface="Arial" panose="020B0604020202020204" pitchFamily="34" charset="0"/>
              <a:buChar char="•"/>
            </a:pPr>
            <a:r>
              <a:rPr lang="en-US" sz="1200" dirty="0" smtClean="0">
                <a:solidFill>
                  <a:srgbClr val="006D9E"/>
                </a:solidFill>
              </a:rPr>
              <a:t>McDonalds Restaurants</a:t>
            </a:r>
          </a:p>
          <a:p>
            <a:pPr marL="285750" indent="-285750">
              <a:spcBef>
                <a:spcPts val="600"/>
              </a:spcBef>
              <a:buFont typeface="Arial" panose="020B0604020202020204" pitchFamily="34" charset="0"/>
              <a:buChar char="•"/>
            </a:pPr>
            <a:r>
              <a:rPr lang="en-US" sz="1200" dirty="0" smtClean="0">
                <a:solidFill>
                  <a:srgbClr val="006D9E"/>
                </a:solidFill>
              </a:rPr>
              <a:t>Viking Cruise Lines</a:t>
            </a:r>
          </a:p>
          <a:p>
            <a:pPr marL="285750" indent="-285750">
              <a:spcBef>
                <a:spcPts val="600"/>
              </a:spcBef>
              <a:buFont typeface="Arial" panose="020B0604020202020204" pitchFamily="34" charset="0"/>
              <a:buChar char="•"/>
            </a:pPr>
            <a:r>
              <a:rPr lang="en-US" sz="1200" dirty="0" smtClean="0">
                <a:solidFill>
                  <a:srgbClr val="006D9E"/>
                </a:solidFill>
              </a:rPr>
              <a:t>ICA  </a:t>
            </a:r>
            <a:r>
              <a:rPr lang="en-US" sz="900" dirty="0" smtClean="0">
                <a:solidFill>
                  <a:srgbClr val="006D9E"/>
                </a:solidFill>
              </a:rPr>
              <a:t>(retail groups)</a:t>
            </a:r>
          </a:p>
          <a:p>
            <a:pPr marL="285750" indent="-285750">
              <a:spcBef>
                <a:spcPts val="600"/>
              </a:spcBef>
              <a:buFont typeface="Arial" panose="020B0604020202020204" pitchFamily="34" charset="0"/>
              <a:buChar char="•"/>
            </a:pPr>
            <a:r>
              <a:rPr lang="en-US" sz="1200" dirty="0" smtClean="0">
                <a:solidFill>
                  <a:srgbClr val="006D9E"/>
                </a:solidFill>
              </a:rPr>
              <a:t>COOP </a:t>
            </a:r>
            <a:r>
              <a:rPr lang="en-US" sz="900" dirty="0" smtClean="0">
                <a:solidFill>
                  <a:srgbClr val="006D9E"/>
                </a:solidFill>
              </a:rPr>
              <a:t>(retail group)</a:t>
            </a:r>
          </a:p>
          <a:p>
            <a:pPr marL="285750" indent="-285750">
              <a:spcBef>
                <a:spcPts val="600"/>
              </a:spcBef>
              <a:buFont typeface="Arial" panose="020B0604020202020204" pitchFamily="34" charset="0"/>
              <a:buChar char="•"/>
            </a:pPr>
            <a:r>
              <a:rPr lang="en-US" sz="1200" dirty="0" smtClean="0">
                <a:solidFill>
                  <a:srgbClr val="006D9E"/>
                </a:solidFill>
              </a:rPr>
              <a:t>Whirlpool / </a:t>
            </a:r>
            <a:r>
              <a:rPr lang="en-US" sz="1200" dirty="0" err="1" smtClean="0">
                <a:solidFill>
                  <a:srgbClr val="006D9E"/>
                </a:solidFill>
              </a:rPr>
              <a:t>Indesit</a:t>
            </a:r>
            <a:r>
              <a:rPr lang="en-US" sz="1200" dirty="0" smtClean="0">
                <a:solidFill>
                  <a:srgbClr val="006D9E"/>
                </a:solidFill>
              </a:rPr>
              <a:t> Refrigerators</a:t>
            </a:r>
          </a:p>
          <a:p>
            <a:pPr marL="285750" indent="-285750">
              <a:spcBef>
                <a:spcPts val="600"/>
              </a:spcBef>
              <a:buFont typeface="Arial" panose="020B0604020202020204" pitchFamily="34" charset="0"/>
              <a:buChar char="•"/>
            </a:pPr>
            <a:r>
              <a:rPr lang="en-US" sz="1200" dirty="0" smtClean="0">
                <a:solidFill>
                  <a:srgbClr val="006D9E"/>
                </a:solidFill>
              </a:rPr>
              <a:t>National Petrol Station Chain</a:t>
            </a:r>
          </a:p>
          <a:p>
            <a:pPr marL="285750" indent="-285750">
              <a:spcBef>
                <a:spcPts val="600"/>
              </a:spcBef>
              <a:buFont typeface="Arial" panose="020B0604020202020204" pitchFamily="34" charset="0"/>
              <a:buChar char="•"/>
            </a:pPr>
            <a:r>
              <a:rPr lang="en-US" sz="1200" dirty="0" err="1" smtClean="0">
                <a:solidFill>
                  <a:srgbClr val="006D9E"/>
                </a:solidFill>
              </a:rPr>
              <a:t>Meridien</a:t>
            </a:r>
            <a:r>
              <a:rPr lang="en-US" sz="1200" dirty="0" smtClean="0">
                <a:solidFill>
                  <a:srgbClr val="006D9E"/>
                </a:solidFill>
              </a:rPr>
              <a:t> Hotel</a:t>
            </a:r>
          </a:p>
          <a:p>
            <a:pPr marL="285750" indent="-285750">
              <a:spcBef>
                <a:spcPts val="600"/>
              </a:spcBef>
              <a:buFont typeface="Arial" panose="020B0604020202020204" pitchFamily="34" charset="0"/>
              <a:buChar char="•"/>
            </a:pPr>
            <a:r>
              <a:rPr lang="en-US" sz="1200" dirty="0" smtClean="0">
                <a:solidFill>
                  <a:srgbClr val="006D9E"/>
                </a:solidFill>
              </a:rPr>
              <a:t>Sheraton Hotel</a:t>
            </a:r>
          </a:p>
          <a:p>
            <a:pPr marL="285750" indent="-285750">
              <a:spcBef>
                <a:spcPts val="600"/>
              </a:spcBef>
              <a:buFont typeface="Arial" panose="020B0604020202020204" pitchFamily="34" charset="0"/>
              <a:buChar char="•"/>
            </a:pPr>
            <a:r>
              <a:rPr lang="en-US" sz="1200" dirty="0" smtClean="0">
                <a:solidFill>
                  <a:srgbClr val="006D9E"/>
                </a:solidFill>
              </a:rPr>
              <a:t>Radisson Hotel</a:t>
            </a:r>
          </a:p>
          <a:p>
            <a:pPr marL="285750" indent="-285750">
              <a:spcBef>
                <a:spcPts val="600"/>
              </a:spcBef>
              <a:buFont typeface="Arial" panose="020B0604020202020204" pitchFamily="34" charset="0"/>
              <a:buChar char="•"/>
            </a:pPr>
            <a:r>
              <a:rPr lang="en-US" sz="1200" dirty="0" smtClean="0">
                <a:solidFill>
                  <a:srgbClr val="006D9E"/>
                </a:solidFill>
              </a:rPr>
              <a:t>E-on</a:t>
            </a:r>
          </a:p>
          <a:p>
            <a:pPr marL="285750" indent="-285750">
              <a:spcBef>
                <a:spcPts val="600"/>
              </a:spcBef>
              <a:buFont typeface="Arial" panose="020B0604020202020204" pitchFamily="34" charset="0"/>
              <a:buChar char="•"/>
            </a:pPr>
            <a:r>
              <a:rPr lang="en-US" sz="1200" dirty="0" smtClean="0">
                <a:solidFill>
                  <a:srgbClr val="006D9E"/>
                </a:solidFill>
              </a:rPr>
              <a:t>International Pharmaceutical Companies </a:t>
            </a:r>
            <a:endParaRPr lang="en-US" sz="1200" dirty="0">
              <a:solidFill>
                <a:srgbClr val="006D9E"/>
              </a:solidFill>
            </a:endParaRPr>
          </a:p>
          <a:p>
            <a:pPr marL="285750" indent="-285750">
              <a:spcBef>
                <a:spcPts val="600"/>
              </a:spcBef>
              <a:buFont typeface="Arial" panose="020B0604020202020204" pitchFamily="34" charset="0"/>
              <a:buChar char="•"/>
            </a:pPr>
            <a:r>
              <a:rPr lang="en-US" sz="1200" dirty="0" smtClean="0">
                <a:solidFill>
                  <a:srgbClr val="006D9E"/>
                </a:solidFill>
              </a:rPr>
              <a:t>Refrigerated Distribution Operator </a:t>
            </a:r>
            <a:endParaRPr lang="en-US" sz="1200" dirty="0">
              <a:solidFill>
                <a:srgbClr val="006D9E"/>
              </a:solidFill>
            </a:endParaRPr>
          </a:p>
        </p:txBody>
      </p:sp>
      <p:grpSp>
        <p:nvGrpSpPr>
          <p:cNvPr id="2" name="Group 1"/>
          <p:cNvGrpSpPr/>
          <p:nvPr/>
        </p:nvGrpSpPr>
        <p:grpSpPr>
          <a:xfrm>
            <a:off x="1020723" y="1818167"/>
            <a:ext cx="1734412" cy="4911578"/>
            <a:chOff x="627319" y="1802380"/>
            <a:chExt cx="1541724" cy="4365917"/>
          </a:xfrm>
        </p:grpSpPr>
        <p:pic>
          <p:nvPicPr>
            <p:cNvPr id="8194" name="Picture 2" descr="http://www.townandcountryphoto.co.uk/blog/wp-content/uploads/2013/12/L10001561.jpg"/>
            <p:cNvPicPr>
              <a:picLocks noChangeAspect="1" noChangeArrowheads="1"/>
            </p:cNvPicPr>
            <p:nvPr/>
          </p:nvPicPr>
          <p:blipFill rotWithShape="1">
            <a:blip r:embed="rId4" cstate="email">
              <a:extLst>
                <a:ext uri="{28A0092B-C50C-407E-A947-70E740481C1C}">
                  <a14:useLocalDpi xmlns:a14="http://schemas.microsoft.com/office/drawing/2010/main" xmlns="" val="0"/>
                </a:ext>
              </a:extLst>
            </a:blip>
            <a:srcRect/>
            <a:stretch/>
          </p:blipFill>
          <p:spPr bwMode="auto">
            <a:xfrm>
              <a:off x="627320" y="1802380"/>
              <a:ext cx="1541723" cy="989189"/>
            </a:xfrm>
            <a:prstGeom prst="rect">
              <a:avLst/>
            </a:prstGeom>
            <a:noFill/>
            <a:extLst>
              <a:ext uri="{909E8E84-426E-40dd-AFC4-6F175D3DCCD1}">
                <a14:hiddenFill xmlns="" xmlns:a14="http://schemas.microsoft.com/office/drawing/2010/main">
                  <a:solidFill>
                    <a:srgbClr val="FFFFFF"/>
                  </a:solidFill>
                </a14:hiddenFill>
              </a:ext>
            </a:extLst>
          </p:spPr>
        </p:pic>
        <p:pic>
          <p:nvPicPr>
            <p:cNvPr id="8196" name="Picture 4" descr="http://ipec.me/blog/wp-content/uploads/2015/06/Cold-food-storage.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627320" y="3964952"/>
              <a:ext cx="1541723" cy="1155756"/>
            </a:xfrm>
            <a:prstGeom prst="rect">
              <a:avLst/>
            </a:prstGeom>
            <a:noFill/>
            <a:extLst>
              <a:ext uri="{909E8E84-426E-40dd-AFC4-6F175D3DCCD1}">
                <a14:hiddenFill xmlns="" xmlns:a14="http://schemas.microsoft.com/office/drawing/2010/main">
                  <a:solidFill>
                    <a:srgbClr val="FFFFFF"/>
                  </a:solidFill>
                </a14:hiddenFill>
              </a:ext>
            </a:extLst>
          </p:spPr>
        </p:pic>
        <p:pic>
          <p:nvPicPr>
            <p:cNvPr id="8198" name="Picture 6" descr="http://www.airdreamz.in/Images/hotel.jp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627320" y="2881962"/>
              <a:ext cx="1541723" cy="963829"/>
            </a:xfrm>
            <a:prstGeom prst="rect">
              <a:avLst/>
            </a:prstGeom>
            <a:noFill/>
            <a:extLst>
              <a:ext uri="{909E8E84-426E-40dd-AFC4-6F175D3DCCD1}">
                <a14:hiddenFill xmlns="" xmlns:a14="http://schemas.microsoft.com/office/drawing/2010/main">
                  <a:solidFill>
                    <a:srgbClr val="FFFFFF"/>
                  </a:solidFill>
                </a14:hiddenFill>
              </a:ext>
            </a:extLst>
          </p:spPr>
        </p:pic>
        <p:pic>
          <p:nvPicPr>
            <p:cNvPr id="8200" name="Picture 8" descr="http://magicexpress.hu/int%20image/viking%20line.JPG"/>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627319" y="5239869"/>
              <a:ext cx="1541723" cy="928428"/>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7" name="TextBox 16"/>
          <p:cNvSpPr txBox="1"/>
          <p:nvPr/>
        </p:nvSpPr>
        <p:spPr>
          <a:xfrm>
            <a:off x="4476306" y="4012277"/>
            <a:ext cx="7715693" cy="2600712"/>
          </a:xfrm>
          <a:prstGeom prst="rect">
            <a:avLst/>
          </a:prstGeom>
          <a:noFill/>
        </p:spPr>
        <p:txBody>
          <a:bodyPr wrap="square" rtlCol="0">
            <a:spAutoFit/>
          </a:bodyPr>
          <a:lstStyle/>
          <a:p>
            <a:pPr>
              <a:spcBef>
                <a:spcPts val="600"/>
              </a:spcBef>
            </a:pPr>
            <a:r>
              <a:rPr lang="en-US" b="1" dirty="0" smtClean="0">
                <a:solidFill>
                  <a:srgbClr val="006D9E"/>
                </a:solidFill>
              </a:rPr>
              <a:t>Can it Be Fitted To An Existing System</a:t>
            </a:r>
          </a:p>
          <a:p>
            <a:pPr marL="285750" indent="-285750">
              <a:spcBef>
                <a:spcPts val="600"/>
              </a:spcBef>
              <a:buFont typeface="Arial" panose="020B0604020202020204" pitchFamily="34" charset="0"/>
              <a:buChar char="•"/>
            </a:pPr>
            <a:r>
              <a:rPr lang="en-US" sz="1200" dirty="0" err="1" smtClean="0">
                <a:solidFill>
                  <a:srgbClr val="006D9E"/>
                </a:solidFill>
              </a:rPr>
              <a:t>CoolSaver</a:t>
            </a:r>
            <a:r>
              <a:rPr lang="en-US" sz="1200" dirty="0" smtClean="0">
                <a:solidFill>
                  <a:srgbClr val="006D9E"/>
                </a:solidFill>
              </a:rPr>
              <a:t> is a compact device which can be easily fitted to an existing system. </a:t>
            </a:r>
          </a:p>
          <a:p>
            <a:pPr marL="285750" indent="-285750">
              <a:spcBef>
                <a:spcPts val="600"/>
              </a:spcBef>
              <a:buFont typeface="Arial" panose="020B0604020202020204" pitchFamily="34" charset="0"/>
              <a:buChar char="•"/>
            </a:pPr>
            <a:r>
              <a:rPr lang="en-US" sz="1200" dirty="0" smtClean="0">
                <a:solidFill>
                  <a:srgbClr val="006D9E"/>
                </a:solidFill>
              </a:rPr>
              <a:t>It is attached to the input of the evaporator and ‘treats’ the air before it enters the system</a:t>
            </a:r>
          </a:p>
          <a:p>
            <a:pPr marL="285750" indent="-285750">
              <a:spcBef>
                <a:spcPts val="600"/>
              </a:spcBef>
              <a:buFont typeface="Arial" panose="020B0604020202020204" pitchFamily="34" charset="0"/>
              <a:buChar char="•"/>
            </a:pPr>
            <a:r>
              <a:rPr lang="en-US" sz="1200" dirty="0" err="1" smtClean="0">
                <a:solidFill>
                  <a:srgbClr val="006D9E"/>
                </a:solidFill>
              </a:rPr>
              <a:t>CoolSaver</a:t>
            </a:r>
            <a:r>
              <a:rPr lang="en-US" sz="1200" dirty="0" smtClean="0">
                <a:solidFill>
                  <a:srgbClr val="006D9E"/>
                </a:solidFill>
              </a:rPr>
              <a:t> Engineers will assess your site and recommend the optimal sizing and installation method and train your staff on routine maintenance procedures.</a:t>
            </a:r>
          </a:p>
          <a:p>
            <a:pPr marL="285750" indent="-285750">
              <a:spcBef>
                <a:spcPts val="600"/>
              </a:spcBef>
              <a:buFont typeface="Arial" panose="020B0604020202020204" pitchFamily="34" charset="0"/>
              <a:buChar char="•"/>
            </a:pPr>
            <a:r>
              <a:rPr lang="en-US" sz="1200" dirty="0" smtClean="0">
                <a:solidFill>
                  <a:srgbClr val="006D9E"/>
                </a:solidFill>
              </a:rPr>
              <a:t>NO expensive consumables are required for its maintenance</a:t>
            </a:r>
          </a:p>
          <a:p>
            <a:pPr marL="285750" indent="-285750">
              <a:spcBef>
                <a:spcPts val="600"/>
              </a:spcBef>
              <a:buFont typeface="Arial" panose="020B0604020202020204" pitchFamily="34" charset="0"/>
              <a:buChar char="•"/>
            </a:pPr>
            <a:r>
              <a:rPr lang="en-US" sz="1200" dirty="0" err="1" smtClean="0">
                <a:solidFill>
                  <a:srgbClr val="006D9E"/>
                </a:solidFill>
              </a:rPr>
              <a:t>CoolSaver</a:t>
            </a:r>
            <a:r>
              <a:rPr lang="en-US" sz="1200" dirty="0" smtClean="0">
                <a:solidFill>
                  <a:srgbClr val="006D9E"/>
                </a:solidFill>
              </a:rPr>
              <a:t> is available under lease or rental agreements, delivering instant cash positive benefits and savings straight to your bottom line, from the very first day!</a:t>
            </a:r>
          </a:p>
          <a:p>
            <a:pPr marL="285750" indent="-285750">
              <a:spcBef>
                <a:spcPts val="600"/>
              </a:spcBef>
              <a:buFont typeface="Arial" panose="020B0604020202020204" pitchFamily="34" charset="0"/>
              <a:buChar char="•"/>
            </a:pPr>
            <a:endParaRPr lang="en-US" sz="1200" dirty="0" smtClean="0">
              <a:solidFill>
                <a:srgbClr val="006D9E"/>
              </a:solidFill>
            </a:endParaRPr>
          </a:p>
          <a:p>
            <a:pPr lvl="1">
              <a:spcBef>
                <a:spcPts val="600"/>
              </a:spcBef>
            </a:pPr>
            <a:r>
              <a:rPr lang="en-US" sz="1400" b="1" dirty="0" smtClean="0">
                <a:solidFill>
                  <a:srgbClr val="006D9E"/>
                </a:solidFill>
              </a:rPr>
              <a:t>     We take care of the CAPEX, you take the OPEX SAVINGS</a:t>
            </a:r>
            <a:endParaRPr lang="en-US" sz="1400" b="1" dirty="0">
              <a:solidFill>
                <a:srgbClr val="006D9E"/>
              </a:solidFill>
            </a:endParaRPr>
          </a:p>
        </p:txBody>
      </p:sp>
      <p:pic>
        <p:nvPicPr>
          <p:cNvPr id="12" name="Picture 1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8185642" y="618114"/>
            <a:ext cx="694396" cy="503863"/>
          </a:xfrm>
          <a:prstGeom prst="rect">
            <a:avLst/>
          </a:prstGeom>
          <a:noFill/>
          <a:ln>
            <a:noFill/>
          </a:ln>
        </p:spPr>
      </p:pic>
      <p:pic>
        <p:nvPicPr>
          <p:cNvPr id="15" name="Picture 14"/>
          <p:cNvPicPr/>
          <p:nvPr/>
        </p:nvPicPr>
        <p:blipFill>
          <a:blip r:embed="rId9" cstate="email">
            <a:extLst>
              <a:ext uri="{28A0092B-C50C-407E-A947-70E740481C1C}">
                <a14:useLocalDpi xmlns:a14="http://schemas.microsoft.com/office/drawing/2010/main" xmlns="" val="0"/>
              </a:ext>
            </a:extLst>
          </a:blip>
          <a:srcRect/>
          <a:stretch>
            <a:fillRect/>
          </a:stretch>
        </p:blipFill>
        <p:spPr bwMode="auto">
          <a:xfrm>
            <a:off x="10750092" y="312555"/>
            <a:ext cx="1016635" cy="975360"/>
          </a:xfrm>
          <a:prstGeom prst="rect">
            <a:avLst/>
          </a:prstGeom>
          <a:noFill/>
          <a:ln>
            <a:noFill/>
          </a:ln>
        </p:spPr>
      </p:pic>
      <p:pic>
        <p:nvPicPr>
          <p:cNvPr id="16" name="Picture 15"/>
          <p:cNvPicPr/>
          <p:nvPr/>
        </p:nvPicPr>
        <p:blipFill>
          <a:blip r:embed="rId10" cstate="email">
            <a:extLst>
              <a:ext uri="{28A0092B-C50C-407E-A947-70E740481C1C}">
                <a14:useLocalDpi xmlns:a14="http://schemas.microsoft.com/office/drawing/2010/main" xmlns="" val="0"/>
              </a:ext>
            </a:extLst>
          </a:blip>
          <a:srcRect/>
          <a:stretch>
            <a:fillRect/>
          </a:stretch>
        </p:blipFill>
        <p:spPr bwMode="auto">
          <a:xfrm>
            <a:off x="9692537" y="3018925"/>
            <a:ext cx="530613" cy="155120"/>
          </a:xfrm>
          <a:prstGeom prst="rect">
            <a:avLst/>
          </a:prstGeom>
          <a:noFill/>
          <a:ln>
            <a:noFill/>
          </a:ln>
        </p:spPr>
      </p:pic>
      <p:pic>
        <p:nvPicPr>
          <p:cNvPr id="1028" name="Picture 4" descr="https://encrypted-tbn2.gstatic.com/images?q=tbn:ANd9GcS7ag8E1hYAaT5DP2Xii4ZsL8K1XpaV9QHB1DV9uyaf6R2DQjBo3A"/>
          <p:cNvPicPr>
            <a:picLocks noChangeAspect="1" noChangeArrowheads="1"/>
          </p:cNvPicPr>
          <p:nvPr/>
        </p:nvPicPr>
        <p:blipFill>
          <a:blip r:embed="rId11" cstate="email">
            <a:extLst>
              <a:ext uri="{28A0092B-C50C-407E-A947-70E740481C1C}">
                <a14:useLocalDpi xmlns:a14="http://schemas.microsoft.com/office/drawing/2010/main" xmlns="" val="0"/>
              </a:ext>
            </a:extLst>
          </a:blip>
          <a:srcRect/>
          <a:stretch>
            <a:fillRect/>
          </a:stretch>
        </p:blipFill>
        <p:spPr bwMode="auto">
          <a:xfrm>
            <a:off x="10913091" y="2698743"/>
            <a:ext cx="876816" cy="591062"/>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seeklogo.com/images/L/Le_Meridien-logo-C7423CFC49-seeklogo.com.gif"/>
          <p:cNvPicPr>
            <a:picLocks noChangeAspect="1" noChangeArrowheads="1"/>
          </p:cNvPicPr>
          <p:nvPr/>
        </p:nvPicPr>
        <p:blipFill>
          <a:blip r:embed="rId12" cstate="email">
            <a:extLst>
              <a:ext uri="{28A0092B-C50C-407E-A947-70E740481C1C}">
                <a14:useLocalDpi xmlns:a14="http://schemas.microsoft.com/office/drawing/2010/main" xmlns="" val="0"/>
              </a:ext>
            </a:extLst>
          </a:blip>
          <a:srcRect/>
          <a:stretch>
            <a:fillRect/>
          </a:stretch>
        </p:blipFill>
        <p:spPr bwMode="auto">
          <a:xfrm>
            <a:off x="10832912" y="1404229"/>
            <a:ext cx="896622" cy="896622"/>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s://encrypted-tbn1.gstatic.com/images?q=tbn:ANd9GcSnCljQFtZ22nhZ8KBVyYs3mqS5p5ZA9dAvakWmpRBbr3ynLrQ9"/>
          <p:cNvPicPr>
            <a:picLocks noChangeAspect="1" noChangeArrowheads="1"/>
          </p:cNvPicPr>
          <p:nvPr/>
        </p:nvPicPr>
        <p:blipFill>
          <a:blip r:embed="rId13" cstate="email">
            <a:extLst>
              <a:ext uri="{28A0092B-C50C-407E-A947-70E740481C1C}">
                <a14:useLocalDpi xmlns:a14="http://schemas.microsoft.com/office/drawing/2010/main" xmlns="" val="0"/>
              </a:ext>
            </a:extLst>
          </a:blip>
          <a:srcRect/>
          <a:stretch>
            <a:fillRect/>
          </a:stretch>
        </p:blipFill>
        <p:spPr bwMode="auto">
          <a:xfrm>
            <a:off x="7984582" y="1612533"/>
            <a:ext cx="1014384" cy="291601"/>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www.partselect.com/assets/images/Brands/250/Whirlpool.png"/>
          <p:cNvPicPr>
            <a:picLocks noChangeAspect="1" noChangeArrowheads="1"/>
          </p:cNvPicPr>
          <p:nvPr/>
        </p:nvPicPr>
        <p:blipFill>
          <a:blip r:embed="rId14" cstate="email">
            <a:extLst>
              <a:ext uri="{28A0092B-C50C-407E-A947-70E740481C1C}">
                <a14:useLocalDpi xmlns:a14="http://schemas.microsoft.com/office/drawing/2010/main" xmlns="" val="0"/>
              </a:ext>
            </a:extLst>
          </a:blip>
          <a:srcRect/>
          <a:stretch>
            <a:fillRect/>
          </a:stretch>
        </p:blipFill>
        <p:spPr bwMode="auto">
          <a:xfrm>
            <a:off x="8074349" y="2058750"/>
            <a:ext cx="945755" cy="427482"/>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Coop"/>
          <p:cNvPicPr>
            <a:picLocks noChangeAspect="1" noChangeArrowheads="1"/>
          </p:cNvPicPr>
          <p:nvPr/>
        </p:nvPicPr>
        <p:blipFill>
          <a:blip r:embed="rId15" cstate="email">
            <a:extLst>
              <a:ext uri="{28A0092B-C50C-407E-A947-70E740481C1C}">
                <a14:useLocalDpi xmlns:a14="http://schemas.microsoft.com/office/drawing/2010/main" xmlns="" val="0"/>
              </a:ext>
            </a:extLst>
          </a:blip>
          <a:srcRect/>
          <a:stretch>
            <a:fillRect/>
          </a:stretch>
        </p:blipFill>
        <p:spPr bwMode="auto">
          <a:xfrm>
            <a:off x="8213400" y="3176425"/>
            <a:ext cx="785566" cy="226761"/>
          </a:xfrm>
          <a:prstGeom prst="rect">
            <a:avLst/>
          </a:prstGeom>
          <a:noFill/>
          <a:extLst>
            <a:ext uri="{909E8E84-426E-40DD-AFC4-6F175D3DCCD1}">
              <a14:hiddenFill xmlns:a14="http://schemas.microsoft.com/office/drawing/2010/main" xmlns="">
                <a:solidFill>
                  <a:srgbClr val="FFFFFF"/>
                </a:solidFill>
              </a14:hiddenFill>
            </a:ext>
          </a:extLst>
        </p:spPr>
      </p:pic>
      <p:pic>
        <p:nvPicPr>
          <p:cNvPr id="1038" name="Picture 14" descr="Ica logo.svg"/>
          <p:cNvPicPr>
            <a:picLocks noChangeAspect="1" noChangeArrowheads="1"/>
          </p:cNvPicPr>
          <p:nvPr/>
        </p:nvPicPr>
        <p:blipFill>
          <a:blip r:embed="rId16" cstate="email">
            <a:extLst>
              <a:ext uri="{28A0092B-C50C-407E-A947-70E740481C1C}">
                <a14:useLocalDpi xmlns:a14="http://schemas.microsoft.com/office/drawing/2010/main" xmlns="" val="0"/>
              </a:ext>
            </a:extLst>
          </a:blip>
          <a:srcRect/>
          <a:stretch>
            <a:fillRect/>
          </a:stretch>
        </p:blipFill>
        <p:spPr bwMode="auto">
          <a:xfrm>
            <a:off x="9718357" y="1770057"/>
            <a:ext cx="652090" cy="348868"/>
          </a:xfrm>
          <a:prstGeom prst="rect">
            <a:avLst/>
          </a:prstGeom>
          <a:noFill/>
          <a:extLst>
            <a:ext uri="{909E8E84-426E-40DD-AFC4-6F175D3DCCD1}">
              <a14:hiddenFill xmlns:a14="http://schemas.microsoft.com/office/drawing/2010/main" xmlns="">
                <a:solidFill>
                  <a:srgbClr val="FFFFFF"/>
                </a:solidFill>
              </a14:hiddenFill>
            </a:ext>
          </a:extLst>
        </p:spPr>
      </p:pic>
      <p:pic>
        <p:nvPicPr>
          <p:cNvPr id="1040" name="Picture 16" descr="Image result for viking cruise line  logo"/>
          <p:cNvPicPr>
            <a:picLocks noChangeAspect="1" noChangeArrowheads="1"/>
          </p:cNvPicPr>
          <p:nvPr/>
        </p:nvPicPr>
        <p:blipFill>
          <a:blip r:embed="rId17" cstate="email">
            <a:extLst>
              <a:ext uri="{28A0092B-C50C-407E-A947-70E740481C1C}">
                <a14:useLocalDpi xmlns:a14="http://schemas.microsoft.com/office/drawing/2010/main" xmlns="" val="0"/>
              </a:ext>
            </a:extLst>
          </a:blip>
          <a:srcRect/>
          <a:stretch>
            <a:fillRect/>
          </a:stretch>
        </p:blipFill>
        <p:spPr bwMode="auto">
          <a:xfrm>
            <a:off x="9540428" y="496620"/>
            <a:ext cx="956308" cy="713553"/>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26"/>
          <p:cNvPicPr/>
          <p:nvPr/>
        </p:nvPicPr>
        <p:blipFill>
          <a:blip r:embed="rId18" cstate="email">
            <a:extLst>
              <a:ext uri="{28A0092B-C50C-407E-A947-70E740481C1C}">
                <a14:useLocalDpi xmlns:a14="http://schemas.microsoft.com/office/drawing/2010/main" xmlns="" val="0"/>
              </a:ext>
            </a:extLst>
          </a:blip>
          <a:srcRect/>
          <a:stretch>
            <a:fillRect/>
          </a:stretch>
        </p:blipFill>
        <p:spPr bwMode="auto">
          <a:xfrm>
            <a:off x="10782121" y="6440489"/>
            <a:ext cx="1409878" cy="336514"/>
          </a:xfrm>
          <a:prstGeom prst="rect">
            <a:avLst/>
          </a:prstGeom>
          <a:noFill/>
          <a:ln>
            <a:noFill/>
          </a:ln>
        </p:spPr>
      </p:pic>
    </p:spTree>
    <p:extLst>
      <p:ext uri="{BB962C8B-B14F-4D97-AF65-F5344CB8AC3E}">
        <p14:creationId xmlns:p14="http://schemas.microsoft.com/office/powerpoint/2010/main" xmlns="" val="557125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38223" y="106327"/>
            <a:ext cx="3769880" cy="1510928"/>
            <a:chOff x="0" y="0"/>
            <a:chExt cx="3621024" cy="1510928"/>
          </a:xfrm>
        </p:grpSpPr>
        <p:pic>
          <p:nvPicPr>
            <p:cNvPr id="7" name="Picture 6"/>
            <p:cNvPicPr>
              <a:picLocks noChangeAspect="1"/>
            </p:cNvPicPr>
            <p:nvPr/>
          </p:nvPicPr>
          <p:blipFill rotWithShape="1">
            <a:blip r:embed="rId3" cstate="email"/>
            <a:srcRect/>
            <a:stretch/>
          </p:blipFill>
          <p:spPr>
            <a:xfrm>
              <a:off x="279908" y="0"/>
              <a:ext cx="3121660" cy="1387818"/>
            </a:xfrm>
            <a:prstGeom prst="rect">
              <a:avLst/>
            </a:prstGeom>
          </p:spPr>
        </p:pic>
        <p:sp>
          <p:nvSpPr>
            <p:cNvPr id="9" name="TextBox 8"/>
            <p:cNvSpPr txBox="1"/>
            <p:nvPr/>
          </p:nvSpPr>
          <p:spPr>
            <a:xfrm>
              <a:off x="0" y="1264707"/>
              <a:ext cx="3621024" cy="246221"/>
            </a:xfrm>
            <a:prstGeom prst="rect">
              <a:avLst/>
            </a:prstGeom>
            <a:noFill/>
          </p:spPr>
          <p:txBody>
            <a:bodyPr wrap="square" rtlCol="0">
              <a:spAutoFit/>
            </a:bodyPr>
            <a:lstStyle/>
            <a:p>
              <a:pPr algn="ctr"/>
              <a:r>
                <a:rPr lang="en-US" sz="1000" b="1" spc="300" dirty="0" smtClean="0">
                  <a:solidFill>
                    <a:schemeClr val="accent1"/>
                  </a:solidFill>
                  <a:latin typeface="Arial Narrow" panose="020B0606020202030204" pitchFamily="34" charset="0"/>
                </a:rPr>
                <a:t>Advanced Cooling Technologies</a:t>
              </a:r>
              <a:endParaRPr lang="en-US" sz="1000" b="1" spc="300" dirty="0">
                <a:solidFill>
                  <a:schemeClr val="accent1"/>
                </a:solidFill>
                <a:latin typeface="Arial Narrow" panose="020B0606020202030204" pitchFamily="34" charset="0"/>
              </a:endParaRPr>
            </a:p>
          </p:txBody>
        </p:sp>
      </p:grpSp>
      <p:grpSp>
        <p:nvGrpSpPr>
          <p:cNvPr id="2" name="Group 1"/>
          <p:cNvGrpSpPr/>
          <p:nvPr/>
        </p:nvGrpSpPr>
        <p:grpSpPr>
          <a:xfrm>
            <a:off x="1020723" y="1818167"/>
            <a:ext cx="1734412" cy="4911578"/>
            <a:chOff x="627319" y="1802380"/>
            <a:chExt cx="1541724" cy="4365917"/>
          </a:xfrm>
        </p:grpSpPr>
        <p:pic>
          <p:nvPicPr>
            <p:cNvPr id="8194" name="Picture 2" descr="http://www.townandcountryphoto.co.uk/blog/wp-content/uploads/2013/12/L10001561.jpg"/>
            <p:cNvPicPr>
              <a:picLocks noChangeAspect="1" noChangeArrowheads="1"/>
            </p:cNvPicPr>
            <p:nvPr/>
          </p:nvPicPr>
          <p:blipFill rotWithShape="1">
            <a:blip r:embed="rId4" cstate="email">
              <a:extLst>
                <a:ext uri="{28A0092B-C50C-407E-A947-70E740481C1C}">
                  <a14:useLocalDpi xmlns:a14="http://schemas.microsoft.com/office/drawing/2010/main" xmlns="" val="0"/>
                </a:ext>
              </a:extLst>
            </a:blip>
            <a:srcRect/>
            <a:stretch/>
          </p:blipFill>
          <p:spPr bwMode="auto">
            <a:xfrm>
              <a:off x="627320" y="1802380"/>
              <a:ext cx="1541723" cy="989189"/>
            </a:xfrm>
            <a:prstGeom prst="rect">
              <a:avLst/>
            </a:prstGeom>
            <a:noFill/>
            <a:extLst>
              <a:ext uri="{909E8E84-426E-40dd-AFC4-6F175D3DCCD1}">
                <a14:hiddenFill xmlns="" xmlns:a14="http://schemas.microsoft.com/office/drawing/2010/main">
                  <a:solidFill>
                    <a:srgbClr val="FFFFFF"/>
                  </a:solidFill>
                </a14:hiddenFill>
              </a:ext>
            </a:extLst>
          </p:spPr>
        </p:pic>
        <p:pic>
          <p:nvPicPr>
            <p:cNvPr id="8196" name="Picture 4" descr="http://ipec.me/blog/wp-content/uploads/2015/06/Cold-food-storage.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627320" y="3964952"/>
              <a:ext cx="1541723" cy="1155756"/>
            </a:xfrm>
            <a:prstGeom prst="rect">
              <a:avLst/>
            </a:prstGeom>
            <a:noFill/>
            <a:extLst>
              <a:ext uri="{909E8E84-426E-40dd-AFC4-6F175D3DCCD1}">
                <a14:hiddenFill xmlns="" xmlns:a14="http://schemas.microsoft.com/office/drawing/2010/main">
                  <a:solidFill>
                    <a:srgbClr val="FFFFFF"/>
                  </a:solidFill>
                </a14:hiddenFill>
              </a:ext>
            </a:extLst>
          </p:spPr>
        </p:pic>
        <p:pic>
          <p:nvPicPr>
            <p:cNvPr id="8198" name="Picture 6" descr="http://www.airdreamz.in/Images/hotel.jp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627320" y="2881962"/>
              <a:ext cx="1541723" cy="963829"/>
            </a:xfrm>
            <a:prstGeom prst="rect">
              <a:avLst/>
            </a:prstGeom>
            <a:noFill/>
            <a:extLst>
              <a:ext uri="{909E8E84-426E-40dd-AFC4-6F175D3DCCD1}">
                <a14:hiddenFill xmlns="" xmlns:a14="http://schemas.microsoft.com/office/drawing/2010/main">
                  <a:solidFill>
                    <a:srgbClr val="FFFFFF"/>
                  </a:solidFill>
                </a14:hiddenFill>
              </a:ext>
            </a:extLst>
          </p:spPr>
        </p:pic>
        <p:pic>
          <p:nvPicPr>
            <p:cNvPr id="8200" name="Picture 8" descr="http://magicexpress.hu/int%20image/viking%20line.JPG"/>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627319" y="5239869"/>
              <a:ext cx="1541723" cy="928428"/>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4" name="Group 3"/>
          <p:cNvGrpSpPr/>
          <p:nvPr/>
        </p:nvGrpSpPr>
        <p:grpSpPr>
          <a:xfrm>
            <a:off x="4363035" y="1371034"/>
            <a:ext cx="7073532" cy="5443305"/>
            <a:chOff x="4363035" y="1371034"/>
            <a:chExt cx="7073532" cy="5443305"/>
          </a:xfrm>
        </p:grpSpPr>
        <p:pic>
          <p:nvPicPr>
            <p:cNvPr id="1026" name="Picture 2" descr="http://www.chemistryland.com/CHM130FieldLab/Lab4/AC_DIAGRAM.jpg"/>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4363035" y="1371034"/>
              <a:ext cx="7073532" cy="5443305"/>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6666614" y="4433777"/>
              <a:ext cx="1648046" cy="135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2" descr="http://www.chemistryland.com/CHM130FieldLab/Lab4/AC_DIAGRAM.jpg"/>
          <p:cNvPicPr>
            <a:picLocks noChangeAspect="1" noChangeArrowheads="1"/>
          </p:cNvPicPr>
          <p:nvPr/>
        </p:nvPicPr>
        <p:blipFill rotWithShape="1">
          <a:blip r:embed="rId9" cstate="email">
            <a:extLst>
              <a:ext uri="{28A0092B-C50C-407E-A947-70E740481C1C}">
                <a14:useLocalDpi xmlns:a14="http://schemas.microsoft.com/office/drawing/2010/main" xmlns="" val="0"/>
              </a:ext>
            </a:extLst>
          </a:blip>
          <a:srcRect/>
          <a:stretch/>
        </p:blipFill>
        <p:spPr bwMode="auto">
          <a:xfrm>
            <a:off x="7192370" y="4949749"/>
            <a:ext cx="368512" cy="973943"/>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7634150" y="4816549"/>
            <a:ext cx="348606" cy="1063314"/>
          </a:xfrm>
          <a:prstGeom prst="rect">
            <a:avLst/>
          </a:prstGeom>
          <a:pattFill prst="zigZag">
            <a:fgClr>
              <a:schemeClr val="accent1"/>
            </a:fgClr>
            <a:bgClr>
              <a:schemeClr val="bg1"/>
            </a:bgClr>
          </a:patt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rotWithShape="1">
          <a:blip r:embed="rId10" cstate="email"/>
          <a:srcRect/>
          <a:stretch/>
        </p:blipFill>
        <p:spPr>
          <a:xfrm>
            <a:off x="7488340" y="3888176"/>
            <a:ext cx="950819" cy="406021"/>
          </a:xfrm>
          <a:prstGeom prst="rect">
            <a:avLst/>
          </a:prstGeom>
        </p:spPr>
      </p:pic>
      <p:sp>
        <p:nvSpPr>
          <p:cNvPr id="6" name="TextBox 5"/>
          <p:cNvSpPr txBox="1"/>
          <p:nvPr/>
        </p:nvSpPr>
        <p:spPr>
          <a:xfrm>
            <a:off x="7820220" y="4195804"/>
            <a:ext cx="669851" cy="261610"/>
          </a:xfrm>
          <a:prstGeom prst="rect">
            <a:avLst/>
          </a:prstGeom>
          <a:noFill/>
        </p:spPr>
        <p:txBody>
          <a:bodyPr wrap="square" rtlCol="0">
            <a:spAutoFit/>
          </a:bodyPr>
          <a:lstStyle/>
          <a:p>
            <a:r>
              <a:rPr lang="en-US" sz="1100" dirty="0"/>
              <a:t>p</a:t>
            </a:r>
            <a:r>
              <a:rPr lang="en-US" sz="1100" dirty="0" smtClean="0"/>
              <a:t>anels</a:t>
            </a:r>
            <a:endParaRPr lang="en-US" sz="1100" dirty="0"/>
          </a:p>
        </p:txBody>
      </p:sp>
      <p:cxnSp>
        <p:nvCxnSpPr>
          <p:cNvPr id="12" name="Straight Arrow Connector 11"/>
          <p:cNvCxnSpPr>
            <a:stCxn id="6" idx="1"/>
          </p:cNvCxnSpPr>
          <p:nvPr/>
        </p:nvCxnSpPr>
        <p:spPr>
          <a:xfrm>
            <a:off x="7820220" y="4326609"/>
            <a:ext cx="0" cy="489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044259" y="5082154"/>
            <a:ext cx="1051490" cy="400110"/>
          </a:xfrm>
          <a:prstGeom prst="rect">
            <a:avLst/>
          </a:prstGeom>
          <a:noFill/>
        </p:spPr>
        <p:txBody>
          <a:bodyPr wrap="square" rtlCol="0">
            <a:spAutoFit/>
          </a:bodyPr>
          <a:lstStyle/>
          <a:p>
            <a:pPr algn="ctr"/>
            <a:r>
              <a:rPr lang="en-US" sz="1000" dirty="0" smtClean="0"/>
              <a:t>WARM RETURN AIR IN</a:t>
            </a:r>
            <a:endParaRPr lang="en-US" sz="1000" dirty="0"/>
          </a:p>
        </p:txBody>
      </p:sp>
      <p:sp>
        <p:nvSpPr>
          <p:cNvPr id="26" name="TextBox 25"/>
          <p:cNvSpPr txBox="1"/>
          <p:nvPr/>
        </p:nvSpPr>
        <p:spPr>
          <a:xfrm>
            <a:off x="6740034" y="4594590"/>
            <a:ext cx="1051490" cy="400110"/>
          </a:xfrm>
          <a:prstGeom prst="rect">
            <a:avLst/>
          </a:prstGeom>
          <a:noFill/>
        </p:spPr>
        <p:txBody>
          <a:bodyPr wrap="square" rtlCol="0">
            <a:spAutoFit/>
          </a:bodyPr>
          <a:lstStyle/>
          <a:p>
            <a:pPr algn="ctr"/>
            <a:r>
              <a:rPr lang="en-US" sz="1000" dirty="0" smtClean="0"/>
              <a:t>EVAPORATOR BLOWER</a:t>
            </a:r>
            <a:endParaRPr lang="en-US" sz="1000" dirty="0"/>
          </a:p>
        </p:txBody>
      </p:sp>
      <p:sp>
        <p:nvSpPr>
          <p:cNvPr id="29" name="Right Arrow 28"/>
          <p:cNvSpPr/>
          <p:nvPr/>
        </p:nvSpPr>
        <p:spPr>
          <a:xfrm rot="10800000">
            <a:off x="7928768" y="5274484"/>
            <a:ext cx="345744" cy="240928"/>
          </a:xfrm>
          <a:prstGeom prst="rightArrow">
            <a:avLst/>
          </a:prstGeom>
          <a:solidFill>
            <a:srgbClr val="FF898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rot="10800000">
            <a:off x="7928768" y="4901124"/>
            <a:ext cx="345744" cy="240928"/>
          </a:xfrm>
          <a:prstGeom prst="rightArrow">
            <a:avLst/>
          </a:prstGeom>
          <a:solidFill>
            <a:srgbClr val="FF898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rot="10800000">
            <a:off x="7928768" y="5609400"/>
            <a:ext cx="345744" cy="240928"/>
          </a:xfrm>
          <a:prstGeom prst="rightArrow">
            <a:avLst/>
          </a:prstGeom>
          <a:solidFill>
            <a:srgbClr val="FF898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rot="10800000">
            <a:off x="6663307" y="5274484"/>
            <a:ext cx="345744" cy="240928"/>
          </a:xfrm>
          <a:prstGeom prst="rightArrow">
            <a:avLst/>
          </a:prstGeom>
          <a:solidFill>
            <a:srgbClr val="FF898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rot="10800000">
            <a:off x="6663307" y="4901124"/>
            <a:ext cx="345744" cy="240928"/>
          </a:xfrm>
          <a:prstGeom prst="rightArrow">
            <a:avLst/>
          </a:prstGeom>
          <a:solidFill>
            <a:srgbClr val="FF898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rot="10800000">
            <a:off x="6663307" y="5609400"/>
            <a:ext cx="345744" cy="240928"/>
          </a:xfrm>
          <a:prstGeom prst="rightArrow">
            <a:avLst/>
          </a:prstGeom>
          <a:solidFill>
            <a:srgbClr val="FF898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p:nvPr/>
        </p:nvPicPr>
        <p:blipFill>
          <a:blip r:embed="rId11" cstate="email">
            <a:extLst>
              <a:ext uri="{28A0092B-C50C-407E-A947-70E740481C1C}">
                <a14:useLocalDpi xmlns:a14="http://schemas.microsoft.com/office/drawing/2010/main" xmlns="" val="0"/>
              </a:ext>
            </a:extLst>
          </a:blip>
          <a:srcRect/>
          <a:stretch>
            <a:fillRect/>
          </a:stretch>
        </p:blipFill>
        <p:spPr bwMode="auto">
          <a:xfrm>
            <a:off x="10782121" y="6440489"/>
            <a:ext cx="1409878" cy="336514"/>
          </a:xfrm>
          <a:prstGeom prst="rect">
            <a:avLst/>
          </a:prstGeom>
          <a:noFill/>
          <a:ln>
            <a:noFill/>
          </a:ln>
        </p:spPr>
      </p:pic>
    </p:spTree>
    <p:extLst>
      <p:ext uri="{BB962C8B-B14F-4D97-AF65-F5344CB8AC3E}">
        <p14:creationId xmlns:p14="http://schemas.microsoft.com/office/powerpoint/2010/main" xmlns="" val="2817238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38223" y="106327"/>
            <a:ext cx="3769880" cy="1510928"/>
            <a:chOff x="0" y="0"/>
            <a:chExt cx="3621024" cy="1510928"/>
          </a:xfrm>
        </p:grpSpPr>
        <p:pic>
          <p:nvPicPr>
            <p:cNvPr id="7" name="Picture 6"/>
            <p:cNvPicPr>
              <a:picLocks noChangeAspect="1"/>
            </p:cNvPicPr>
            <p:nvPr/>
          </p:nvPicPr>
          <p:blipFill rotWithShape="1">
            <a:blip r:embed="rId3" cstate="email"/>
            <a:srcRect/>
            <a:stretch/>
          </p:blipFill>
          <p:spPr>
            <a:xfrm>
              <a:off x="279908" y="0"/>
              <a:ext cx="3121660" cy="1387818"/>
            </a:xfrm>
            <a:prstGeom prst="rect">
              <a:avLst/>
            </a:prstGeom>
          </p:spPr>
        </p:pic>
        <p:sp>
          <p:nvSpPr>
            <p:cNvPr id="9" name="TextBox 8"/>
            <p:cNvSpPr txBox="1"/>
            <p:nvPr/>
          </p:nvSpPr>
          <p:spPr>
            <a:xfrm>
              <a:off x="0" y="1264707"/>
              <a:ext cx="3621024" cy="246221"/>
            </a:xfrm>
            <a:prstGeom prst="rect">
              <a:avLst/>
            </a:prstGeom>
            <a:noFill/>
          </p:spPr>
          <p:txBody>
            <a:bodyPr wrap="square" rtlCol="0">
              <a:spAutoFit/>
            </a:bodyPr>
            <a:lstStyle/>
            <a:p>
              <a:pPr algn="ctr"/>
              <a:r>
                <a:rPr lang="en-US" sz="1000" b="1" spc="300" dirty="0" smtClean="0">
                  <a:solidFill>
                    <a:schemeClr val="accent1"/>
                  </a:solidFill>
                  <a:latin typeface="Arial Narrow" panose="020B0606020202030204" pitchFamily="34" charset="0"/>
                </a:rPr>
                <a:t>Advanced Cooling Technologies</a:t>
              </a:r>
              <a:endParaRPr lang="en-US" sz="1000" b="1" spc="300" dirty="0">
                <a:solidFill>
                  <a:schemeClr val="accent1"/>
                </a:solidFill>
                <a:latin typeface="Arial Narrow" panose="020B0606020202030204" pitchFamily="34" charset="0"/>
              </a:endParaRPr>
            </a:p>
          </p:txBody>
        </p:sp>
      </p:grpSp>
      <p:grpSp>
        <p:nvGrpSpPr>
          <p:cNvPr id="27" name="Group 26"/>
          <p:cNvGrpSpPr/>
          <p:nvPr/>
        </p:nvGrpSpPr>
        <p:grpSpPr>
          <a:xfrm>
            <a:off x="3818694" y="0"/>
            <a:ext cx="6109314" cy="6624082"/>
            <a:chOff x="5220586" y="520995"/>
            <a:chExt cx="5752214" cy="6337005"/>
          </a:xfrm>
        </p:grpSpPr>
        <p:sp>
          <p:nvSpPr>
            <p:cNvPr id="26" name="Rectangle 25"/>
            <p:cNvSpPr/>
            <p:nvPr/>
          </p:nvSpPr>
          <p:spPr>
            <a:xfrm>
              <a:off x="5220586" y="520995"/>
              <a:ext cx="5667154" cy="6337005"/>
            </a:xfrm>
            <a:prstGeom prst="rect">
              <a:avLst/>
            </a:prstGeom>
            <a:solidFill>
              <a:schemeClr val="bg1"/>
            </a:solidFill>
            <a:ln>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5433237" y="1364142"/>
              <a:ext cx="5156791" cy="5306893"/>
              <a:chOff x="4657060" y="1617255"/>
              <a:chExt cx="4978864" cy="5123787"/>
            </a:xfrm>
          </p:grpSpPr>
          <p:pic>
            <p:nvPicPr>
              <p:cNvPr id="10" name="Picture 9"/>
              <p:cNvPicPr>
                <a:picLocks noChangeAspect="1"/>
              </p:cNvPicPr>
              <p:nvPr/>
            </p:nvPicPr>
            <p:blipFill rotWithShape="1">
              <a:blip r:embed="rId4" cstate="email"/>
              <a:srcRect/>
              <a:stretch/>
            </p:blipFill>
            <p:spPr>
              <a:xfrm>
                <a:off x="5075188" y="1617255"/>
                <a:ext cx="4560736" cy="2373859"/>
              </a:xfrm>
              <a:prstGeom prst="rect">
                <a:avLst/>
              </a:prstGeom>
            </p:spPr>
          </p:pic>
          <p:pic>
            <p:nvPicPr>
              <p:cNvPr id="11" name="Picture 10"/>
              <p:cNvPicPr>
                <a:picLocks noChangeAspect="1"/>
              </p:cNvPicPr>
              <p:nvPr/>
            </p:nvPicPr>
            <p:blipFill rotWithShape="1">
              <a:blip r:embed="rId5" cstate="email"/>
              <a:srcRect/>
              <a:stretch/>
            </p:blipFill>
            <p:spPr>
              <a:xfrm>
                <a:off x="4657060" y="4172491"/>
                <a:ext cx="4869712" cy="2568551"/>
              </a:xfrm>
              <a:prstGeom prst="rect">
                <a:avLst/>
              </a:prstGeom>
            </p:spPr>
          </p:pic>
        </p:grpSp>
        <p:sp>
          <p:nvSpPr>
            <p:cNvPr id="25" name="TextBox 24"/>
            <p:cNvSpPr txBox="1"/>
            <p:nvPr/>
          </p:nvSpPr>
          <p:spPr>
            <a:xfrm>
              <a:off x="5220586" y="711540"/>
              <a:ext cx="5752214" cy="423386"/>
            </a:xfrm>
            <a:prstGeom prst="rect">
              <a:avLst/>
            </a:prstGeom>
            <a:noFill/>
          </p:spPr>
          <p:txBody>
            <a:bodyPr wrap="square" rtlCol="0">
              <a:spAutoFit/>
            </a:bodyPr>
            <a:lstStyle/>
            <a:p>
              <a:pPr algn="ctr">
                <a:lnSpc>
                  <a:spcPct val="150000"/>
                </a:lnSpc>
              </a:pPr>
              <a:r>
                <a:rPr lang="en-US" sz="1600" b="1" i="1" spc="300" dirty="0">
                  <a:latin typeface="Arial Black" panose="020B0A04020102020204" pitchFamily="34" charset="0"/>
                </a:rPr>
                <a:t>H</a:t>
              </a:r>
              <a:r>
                <a:rPr lang="en-US" sz="1600" b="1" i="1" spc="300" dirty="0" smtClean="0">
                  <a:latin typeface="Arial Black" panose="020B0A04020102020204" pitchFamily="34" charset="0"/>
                </a:rPr>
                <a:t>umidity Control Catalytic Panels</a:t>
              </a:r>
              <a:endParaRPr lang="en-US" sz="1600" b="1" i="1" spc="300" dirty="0">
                <a:latin typeface="Arial Black" panose="020B0A04020102020204" pitchFamily="34" charset="0"/>
              </a:endParaRPr>
            </a:p>
          </p:txBody>
        </p:sp>
      </p:grpSp>
      <p:pic>
        <p:nvPicPr>
          <p:cNvPr id="13" name="Picture 12"/>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10782121" y="6440489"/>
            <a:ext cx="1409878" cy="336514"/>
          </a:xfrm>
          <a:prstGeom prst="rect">
            <a:avLst/>
          </a:prstGeom>
          <a:noFill/>
          <a:ln>
            <a:noFill/>
          </a:ln>
        </p:spPr>
      </p:pic>
    </p:spTree>
    <p:extLst>
      <p:ext uri="{BB962C8B-B14F-4D97-AF65-F5344CB8AC3E}">
        <p14:creationId xmlns:p14="http://schemas.microsoft.com/office/powerpoint/2010/main" xmlns="" val="2074194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3624" y="1982675"/>
            <a:ext cx="10869433" cy="776177"/>
          </a:xfrm>
          <a:prstGeom prst="rect">
            <a:avLst/>
          </a:prstGeom>
          <a:solidFill>
            <a:srgbClr val="CCFFFF"/>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1200" dirty="0">
                <a:solidFill>
                  <a:schemeClr val="accent1">
                    <a:lumMod val="50000"/>
                  </a:schemeClr>
                </a:solidFill>
              </a:rPr>
              <a:t>AC systems are designed to remove a certain amount of moisture at peak conditions. This is known as the latent heat ratio of the system. </a:t>
            </a:r>
          </a:p>
          <a:p>
            <a:pPr algn="ctr">
              <a:spcBef>
                <a:spcPts val="600"/>
              </a:spcBef>
            </a:pPr>
            <a:r>
              <a:rPr lang="en-US" sz="1200" dirty="0">
                <a:solidFill>
                  <a:schemeClr val="accent1">
                    <a:lumMod val="50000"/>
                  </a:schemeClr>
                </a:solidFill>
              </a:rPr>
              <a:t>Sensible heat is the heat measured in degrees on a common thermometer. </a:t>
            </a:r>
          </a:p>
          <a:p>
            <a:pPr algn="ctr">
              <a:spcBef>
                <a:spcPts val="600"/>
              </a:spcBef>
            </a:pPr>
            <a:r>
              <a:rPr lang="en-US" sz="1200" dirty="0">
                <a:solidFill>
                  <a:schemeClr val="accent1">
                    <a:lumMod val="50000"/>
                  </a:schemeClr>
                </a:solidFill>
              </a:rPr>
              <a:t>Latent heat is the  heat in terms of moisture removed.</a:t>
            </a:r>
            <a:endParaRPr lang="en-US" sz="1200" dirty="0"/>
          </a:p>
        </p:txBody>
      </p:sp>
      <p:sp>
        <p:nvSpPr>
          <p:cNvPr id="2" name="Rectangle 1"/>
          <p:cNvSpPr/>
          <p:nvPr/>
        </p:nvSpPr>
        <p:spPr>
          <a:xfrm>
            <a:off x="593624" y="2850065"/>
            <a:ext cx="10869433" cy="3677930"/>
          </a:xfrm>
          <a:prstGeom prst="rect">
            <a:avLst/>
          </a:prstGeom>
          <a:solidFill>
            <a:schemeClr val="bg1"/>
          </a:solidFill>
          <a:ln>
            <a:solidFill>
              <a:schemeClr val="accent5">
                <a:lumMod val="50000"/>
              </a:schemeClr>
            </a:solidFill>
          </a:ln>
          <a:effectLst>
            <a:outerShdw blurRad="50800" dist="38100" dir="8100000" algn="tr" rotWithShape="0">
              <a:prstClr val="black">
                <a:alpha val="40000"/>
              </a:prstClr>
            </a:outerShdw>
          </a:effectLst>
        </p:spPr>
        <p:txBody>
          <a:bodyPr wrap="square">
            <a:spAutoFit/>
          </a:bodyPr>
          <a:lstStyle/>
          <a:p>
            <a:pPr>
              <a:spcBef>
                <a:spcPts val="600"/>
              </a:spcBef>
            </a:pPr>
            <a:r>
              <a:rPr lang="en-US" sz="1100" dirty="0" smtClean="0"/>
              <a:t>A </a:t>
            </a:r>
            <a:r>
              <a:rPr lang="en-US" sz="1100" dirty="0"/>
              <a:t>building's air conditioning </a:t>
            </a:r>
            <a:r>
              <a:rPr lang="en-US" sz="1100" dirty="0" smtClean="0"/>
              <a:t>removes moisture </a:t>
            </a:r>
            <a:r>
              <a:rPr lang="en-US" sz="1100" dirty="0"/>
              <a:t>from the air in order </a:t>
            </a:r>
            <a:r>
              <a:rPr lang="en-US" sz="1100" dirty="0" smtClean="0"/>
              <a:t>to provide </a:t>
            </a:r>
            <a:r>
              <a:rPr lang="en-US" sz="1100" dirty="0"/>
              <a:t>for both human comfort and mold-and-mildew control. </a:t>
            </a:r>
            <a:r>
              <a:rPr lang="en-US" sz="1100" dirty="0" smtClean="0"/>
              <a:t>Warm moist air </a:t>
            </a:r>
            <a:r>
              <a:rPr lang="en-US" sz="1100" dirty="0"/>
              <a:t>is blown through a cooling </a:t>
            </a:r>
            <a:r>
              <a:rPr lang="en-US" sz="1100" dirty="0" smtClean="0"/>
              <a:t>coil to cool the air </a:t>
            </a:r>
            <a:r>
              <a:rPr lang="en-US" sz="1100" dirty="0"/>
              <a:t>below its dew point temperature</a:t>
            </a:r>
            <a:r>
              <a:rPr lang="en-US" sz="1100" dirty="0" smtClean="0"/>
              <a:t>. </a:t>
            </a:r>
            <a:endParaRPr lang="en-US" sz="1100" i="1" dirty="0"/>
          </a:p>
          <a:p>
            <a:pPr>
              <a:spcBef>
                <a:spcPts val="600"/>
              </a:spcBef>
            </a:pPr>
            <a:r>
              <a:rPr lang="en-US" sz="900" i="1" dirty="0" smtClean="0"/>
              <a:t>The </a:t>
            </a:r>
            <a:r>
              <a:rPr lang="en-US" sz="900" i="1" dirty="0"/>
              <a:t>dew point temperature is defined as the temperature of the air when the relative humidity is </a:t>
            </a:r>
            <a:r>
              <a:rPr lang="en-US" sz="900" i="1" dirty="0" smtClean="0"/>
              <a:t>100 percent</a:t>
            </a:r>
            <a:r>
              <a:rPr lang="en-US" sz="900" i="1" dirty="0"/>
              <a:t>. Relative humidity is defined as the amount of moisture in the air relative to the most </a:t>
            </a:r>
            <a:r>
              <a:rPr lang="en-US" sz="900" i="1" dirty="0" smtClean="0"/>
              <a:t>moisture the </a:t>
            </a:r>
            <a:r>
              <a:rPr lang="en-US" sz="900" i="1" dirty="0"/>
              <a:t>air can hold at the same temperature</a:t>
            </a:r>
            <a:r>
              <a:rPr lang="en-US" sz="1100" dirty="0"/>
              <a:t>. </a:t>
            </a:r>
            <a:endParaRPr lang="en-US" sz="1100" dirty="0" smtClean="0"/>
          </a:p>
          <a:p>
            <a:pPr>
              <a:spcBef>
                <a:spcPts val="600"/>
              </a:spcBef>
            </a:pPr>
            <a:endParaRPr lang="en-US" sz="1100" dirty="0"/>
          </a:p>
          <a:p>
            <a:pPr>
              <a:spcBef>
                <a:spcPts val="600"/>
              </a:spcBef>
            </a:pPr>
            <a:r>
              <a:rPr lang="en-US" sz="1100" dirty="0" smtClean="0"/>
              <a:t>As </a:t>
            </a:r>
            <a:r>
              <a:rPr lang="en-US" sz="1100" dirty="0"/>
              <a:t>air is cooled it loses its ability to hold moisture. So</a:t>
            </a:r>
            <a:r>
              <a:rPr lang="en-US" sz="1100" dirty="0" smtClean="0"/>
              <a:t>, relative </a:t>
            </a:r>
            <a:r>
              <a:rPr lang="en-US" sz="1100" dirty="0"/>
              <a:t>humidity is increased by cooling the air, as well as by adding moisture to it. For example, </a:t>
            </a:r>
            <a:r>
              <a:rPr lang="en-US" sz="1100" dirty="0" smtClean="0"/>
              <a:t>as the </a:t>
            </a:r>
            <a:r>
              <a:rPr lang="en-US" sz="1100" dirty="0"/>
              <a:t>air cools on a muggy night the relative humidity increases. When the relative humidity </a:t>
            </a:r>
            <a:r>
              <a:rPr lang="en-US" sz="1100" dirty="0" smtClean="0"/>
              <a:t>reaches 100</a:t>
            </a:r>
            <a:r>
              <a:rPr lang="en-US" sz="1100" dirty="0"/>
              <a:t>%, the air has been cooled to its dew point and dew forms on surfaces</a:t>
            </a:r>
            <a:r>
              <a:rPr lang="en-US" sz="1100" dirty="0" smtClean="0"/>
              <a:t>. Similarly </a:t>
            </a:r>
            <a:r>
              <a:rPr lang="en-US" sz="1100" dirty="0"/>
              <a:t>for the air conditioner, once the air is cooled below the dew point, the air releases </a:t>
            </a:r>
            <a:r>
              <a:rPr lang="en-US" sz="1100" dirty="0" smtClean="0"/>
              <a:t>moisture which </a:t>
            </a:r>
            <a:r>
              <a:rPr lang="en-US" sz="1100" dirty="0"/>
              <a:t>collects in a drain pan, and drains out of the system. The cooled and dried air is delivered to </a:t>
            </a:r>
            <a:r>
              <a:rPr lang="en-US" sz="1100" dirty="0" smtClean="0"/>
              <a:t>the building</a:t>
            </a:r>
            <a:r>
              <a:rPr lang="en-US" sz="1100" dirty="0"/>
              <a:t>. The air now has a lower dew point called the exit dew point</a:t>
            </a:r>
            <a:r>
              <a:rPr lang="en-US" sz="1100" dirty="0" smtClean="0"/>
              <a:t>. Many </a:t>
            </a:r>
            <a:r>
              <a:rPr lang="en-US" sz="1100" dirty="0"/>
              <a:t>air conditioning systems do not remove adequate amounts of moisture for </a:t>
            </a:r>
            <a:r>
              <a:rPr lang="en-US" sz="1100" dirty="0" smtClean="0"/>
              <a:t>a tropical climate. </a:t>
            </a:r>
          </a:p>
          <a:p>
            <a:pPr>
              <a:spcBef>
                <a:spcPts val="600"/>
              </a:spcBef>
            </a:pPr>
            <a:r>
              <a:rPr lang="en-US" sz="1100" dirty="0" smtClean="0"/>
              <a:t>At </a:t>
            </a:r>
            <a:r>
              <a:rPr lang="en-US" sz="1100" dirty="0"/>
              <a:t>peak conditions there is </a:t>
            </a:r>
            <a:r>
              <a:rPr lang="en-US" sz="1100" dirty="0" smtClean="0"/>
              <a:t>more </a:t>
            </a:r>
            <a:r>
              <a:rPr lang="en-US" sz="1100" dirty="0"/>
              <a:t>sensible heat than latent heat</a:t>
            </a:r>
            <a:r>
              <a:rPr lang="en-US" sz="1100" dirty="0" smtClean="0"/>
              <a:t>.</a:t>
            </a:r>
          </a:p>
          <a:p>
            <a:pPr>
              <a:spcBef>
                <a:spcPts val="600"/>
              </a:spcBef>
            </a:pPr>
            <a:r>
              <a:rPr lang="en-US" sz="1100" dirty="0" smtClean="0"/>
              <a:t>At </a:t>
            </a:r>
            <a:r>
              <a:rPr lang="en-US" sz="1100" dirty="0"/>
              <a:t>night and on cooler days, the amount of sensible heat </a:t>
            </a:r>
            <a:r>
              <a:rPr lang="en-US" sz="1100" dirty="0" smtClean="0"/>
              <a:t>shrinks but </a:t>
            </a:r>
            <a:r>
              <a:rPr lang="en-US" sz="1100" dirty="0"/>
              <a:t>the amount of latent heat does not. And, on wet days, the amount of latent heat </a:t>
            </a:r>
            <a:r>
              <a:rPr lang="en-US" sz="1100" dirty="0" smtClean="0"/>
              <a:t>increases. </a:t>
            </a:r>
          </a:p>
          <a:p>
            <a:pPr>
              <a:spcBef>
                <a:spcPts val="600"/>
              </a:spcBef>
            </a:pPr>
            <a:r>
              <a:rPr lang="en-US" sz="1100" dirty="0" smtClean="0"/>
              <a:t>During </a:t>
            </a:r>
            <a:r>
              <a:rPr lang="en-US" sz="1100" dirty="0"/>
              <a:t>humid and/or cool weather, </a:t>
            </a:r>
            <a:r>
              <a:rPr lang="en-US" sz="1100" dirty="0" smtClean="0"/>
              <a:t>standard AC systems cool the buildings, </a:t>
            </a:r>
            <a:r>
              <a:rPr lang="en-US" sz="1100" dirty="0"/>
              <a:t>but </a:t>
            </a:r>
            <a:r>
              <a:rPr lang="en-US" sz="1100" dirty="0" smtClean="0"/>
              <a:t>they </a:t>
            </a:r>
            <a:r>
              <a:rPr lang="en-US" sz="1100" dirty="0" err="1" smtClean="0"/>
              <a:t>dont</a:t>
            </a:r>
            <a:r>
              <a:rPr lang="en-US" sz="1100" dirty="0" smtClean="0"/>
              <a:t> dehumidify </a:t>
            </a:r>
            <a:r>
              <a:rPr lang="en-US" sz="1100" dirty="0"/>
              <a:t>adequately.</a:t>
            </a:r>
          </a:p>
          <a:p>
            <a:pPr>
              <a:spcBef>
                <a:spcPts val="600"/>
              </a:spcBef>
            </a:pPr>
            <a:endParaRPr lang="en-US" sz="1100" dirty="0" smtClean="0"/>
          </a:p>
          <a:p>
            <a:pPr>
              <a:spcBef>
                <a:spcPts val="600"/>
              </a:spcBef>
            </a:pPr>
            <a:r>
              <a:rPr lang="en-US" sz="1100" dirty="0" smtClean="0"/>
              <a:t>Furthermore, </a:t>
            </a:r>
            <a:r>
              <a:rPr lang="en-US" sz="1100" dirty="0"/>
              <a:t>some new air conditioning units have sacrificed latent (moisture removal</a:t>
            </a:r>
            <a:r>
              <a:rPr lang="en-US" sz="1100" dirty="0" smtClean="0"/>
              <a:t>) capacity </a:t>
            </a:r>
            <a:r>
              <a:rPr lang="en-US" sz="1100" dirty="0"/>
              <a:t>in order to increase their nameplate SEER ratings. (SEER stands for Seasonal </a:t>
            </a:r>
            <a:r>
              <a:rPr lang="en-US" sz="1100" dirty="0" smtClean="0"/>
              <a:t>Energy Efficiency </a:t>
            </a:r>
            <a:r>
              <a:rPr lang="en-US" sz="1100" dirty="0"/>
              <a:t>Ratio and is a measure of energy efficiency.) One way manufacturers increase SEER is </a:t>
            </a:r>
            <a:r>
              <a:rPr lang="en-US" sz="1100" dirty="0" smtClean="0"/>
              <a:t>to raise </a:t>
            </a:r>
            <a:r>
              <a:rPr lang="en-US" sz="1100" dirty="0"/>
              <a:t>the cooling coil temperature. Unfortunately, this means that the air blown through the coil </a:t>
            </a:r>
            <a:r>
              <a:rPr lang="en-US" sz="1100" dirty="0" smtClean="0"/>
              <a:t>does not </a:t>
            </a:r>
            <a:r>
              <a:rPr lang="en-US" sz="1100" dirty="0"/>
              <a:t>reach a low dew point temperature. Some of these high efficiency units have a latent heat ratio </a:t>
            </a:r>
            <a:r>
              <a:rPr lang="en-US" sz="1100" dirty="0" smtClean="0"/>
              <a:t>of 15 </a:t>
            </a:r>
            <a:r>
              <a:rPr lang="en-US" sz="1100" dirty="0"/>
              <a:t>percent or less at design </a:t>
            </a:r>
            <a:r>
              <a:rPr lang="en-US" sz="1100" dirty="0" smtClean="0"/>
              <a:t>conditions.</a:t>
            </a:r>
          </a:p>
          <a:p>
            <a:pPr algn="r">
              <a:spcBef>
                <a:spcPts val="600"/>
              </a:spcBef>
            </a:pPr>
            <a:r>
              <a:rPr lang="en-US" sz="1400" b="1" dirty="0" err="1" smtClean="0">
                <a:solidFill>
                  <a:schemeClr val="accent1">
                    <a:lumMod val="50000"/>
                  </a:schemeClr>
                </a:solidFill>
              </a:rPr>
              <a:t>Cont</a:t>
            </a:r>
            <a:r>
              <a:rPr lang="en-US" sz="1400" b="1" dirty="0" smtClean="0">
                <a:solidFill>
                  <a:schemeClr val="accent1">
                    <a:lumMod val="50000"/>
                  </a:schemeClr>
                </a:solidFill>
              </a:rPr>
              <a:t>/d….</a:t>
            </a:r>
          </a:p>
        </p:txBody>
      </p:sp>
      <p:grpSp>
        <p:nvGrpSpPr>
          <p:cNvPr id="19" name="Group 18"/>
          <p:cNvGrpSpPr/>
          <p:nvPr/>
        </p:nvGrpSpPr>
        <p:grpSpPr>
          <a:xfrm>
            <a:off x="138223" y="106327"/>
            <a:ext cx="3769880" cy="1510928"/>
            <a:chOff x="0" y="0"/>
            <a:chExt cx="3621024" cy="1510928"/>
          </a:xfrm>
        </p:grpSpPr>
        <p:pic>
          <p:nvPicPr>
            <p:cNvPr id="24" name="Picture 23"/>
            <p:cNvPicPr>
              <a:picLocks noChangeAspect="1"/>
            </p:cNvPicPr>
            <p:nvPr/>
          </p:nvPicPr>
          <p:blipFill rotWithShape="1">
            <a:blip r:embed="rId3" cstate="email"/>
            <a:srcRect/>
            <a:stretch/>
          </p:blipFill>
          <p:spPr>
            <a:xfrm>
              <a:off x="279908" y="0"/>
              <a:ext cx="3121660" cy="1387818"/>
            </a:xfrm>
            <a:prstGeom prst="rect">
              <a:avLst/>
            </a:prstGeom>
          </p:spPr>
        </p:pic>
        <p:sp>
          <p:nvSpPr>
            <p:cNvPr id="25" name="TextBox 24"/>
            <p:cNvSpPr txBox="1"/>
            <p:nvPr/>
          </p:nvSpPr>
          <p:spPr>
            <a:xfrm>
              <a:off x="0" y="1264707"/>
              <a:ext cx="3621024" cy="246221"/>
            </a:xfrm>
            <a:prstGeom prst="rect">
              <a:avLst/>
            </a:prstGeom>
            <a:noFill/>
          </p:spPr>
          <p:txBody>
            <a:bodyPr wrap="square" rtlCol="0">
              <a:spAutoFit/>
            </a:bodyPr>
            <a:lstStyle/>
            <a:p>
              <a:pPr algn="ctr"/>
              <a:r>
                <a:rPr lang="en-US" sz="1000" b="1" spc="300" dirty="0" smtClean="0">
                  <a:solidFill>
                    <a:schemeClr val="accent1"/>
                  </a:solidFill>
                  <a:latin typeface="Arial Narrow" panose="020B0606020202030204" pitchFamily="34" charset="0"/>
                </a:rPr>
                <a:t>Advanced Cooling Technologies Ltd</a:t>
              </a:r>
              <a:endParaRPr lang="en-US" sz="1000" b="1" spc="300" dirty="0">
                <a:solidFill>
                  <a:schemeClr val="accent1"/>
                </a:solidFill>
                <a:latin typeface="Arial Narrow" panose="020B0606020202030204" pitchFamily="34" charset="0"/>
              </a:endParaRPr>
            </a:p>
          </p:txBody>
        </p:sp>
      </p:grpSp>
      <p:sp>
        <p:nvSpPr>
          <p:cNvPr id="26" name="TextBox 25"/>
          <p:cNvSpPr txBox="1"/>
          <p:nvPr/>
        </p:nvSpPr>
        <p:spPr>
          <a:xfrm>
            <a:off x="4659187" y="1494145"/>
            <a:ext cx="2738309" cy="461665"/>
          </a:xfrm>
          <a:prstGeom prst="rect">
            <a:avLst/>
          </a:prstGeom>
          <a:noFill/>
        </p:spPr>
        <p:txBody>
          <a:bodyPr wrap="square" rtlCol="0">
            <a:spAutoFit/>
          </a:bodyPr>
          <a:lstStyle/>
          <a:p>
            <a:pPr algn="ctr">
              <a:spcBef>
                <a:spcPts val="600"/>
              </a:spcBef>
            </a:pPr>
            <a:r>
              <a:rPr lang="en-US" sz="2400" b="1" dirty="0" smtClean="0">
                <a:solidFill>
                  <a:srgbClr val="006D9E"/>
                </a:solidFill>
              </a:rPr>
              <a:t>How It Works</a:t>
            </a:r>
            <a:endParaRPr lang="en-US" sz="2400" dirty="0">
              <a:solidFill>
                <a:srgbClr val="006D9E"/>
              </a:solidFill>
            </a:endParaRPr>
          </a:p>
        </p:txBody>
      </p:sp>
      <p:pic>
        <p:nvPicPr>
          <p:cNvPr id="9" name="Picture 8"/>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0782121" y="631979"/>
            <a:ext cx="1409878" cy="336514"/>
          </a:xfrm>
          <a:prstGeom prst="rect">
            <a:avLst/>
          </a:prstGeom>
          <a:noFill/>
          <a:ln>
            <a:noFill/>
          </a:ln>
        </p:spPr>
      </p:pic>
    </p:spTree>
    <p:extLst>
      <p:ext uri="{BB962C8B-B14F-4D97-AF65-F5344CB8AC3E}">
        <p14:creationId xmlns:p14="http://schemas.microsoft.com/office/powerpoint/2010/main" xmlns="" val="3216519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38223" y="106327"/>
            <a:ext cx="3769880" cy="1510928"/>
            <a:chOff x="0" y="0"/>
            <a:chExt cx="3621024" cy="1510928"/>
          </a:xfrm>
        </p:grpSpPr>
        <p:pic>
          <p:nvPicPr>
            <p:cNvPr id="4" name="Picture 3"/>
            <p:cNvPicPr>
              <a:picLocks noChangeAspect="1"/>
            </p:cNvPicPr>
            <p:nvPr/>
          </p:nvPicPr>
          <p:blipFill rotWithShape="1">
            <a:blip r:embed="rId3" cstate="email"/>
            <a:srcRect/>
            <a:stretch/>
          </p:blipFill>
          <p:spPr>
            <a:xfrm>
              <a:off x="279908" y="0"/>
              <a:ext cx="3121660" cy="1387818"/>
            </a:xfrm>
            <a:prstGeom prst="rect">
              <a:avLst/>
            </a:prstGeom>
          </p:spPr>
        </p:pic>
        <p:sp>
          <p:nvSpPr>
            <p:cNvPr id="5" name="TextBox 4"/>
            <p:cNvSpPr txBox="1"/>
            <p:nvPr/>
          </p:nvSpPr>
          <p:spPr>
            <a:xfrm>
              <a:off x="0" y="1264707"/>
              <a:ext cx="3621024" cy="246221"/>
            </a:xfrm>
            <a:prstGeom prst="rect">
              <a:avLst/>
            </a:prstGeom>
            <a:noFill/>
          </p:spPr>
          <p:txBody>
            <a:bodyPr wrap="square" rtlCol="0">
              <a:spAutoFit/>
            </a:bodyPr>
            <a:lstStyle/>
            <a:p>
              <a:pPr algn="ctr"/>
              <a:r>
                <a:rPr lang="en-US" sz="1000" b="1" spc="300" dirty="0" smtClean="0">
                  <a:solidFill>
                    <a:schemeClr val="accent1"/>
                  </a:solidFill>
                  <a:latin typeface="Arial Narrow" panose="020B0606020202030204" pitchFamily="34" charset="0"/>
                </a:rPr>
                <a:t>Advanced Cooling Technologies Ltd</a:t>
              </a:r>
              <a:endParaRPr lang="en-US" sz="1000" b="1" spc="300" dirty="0">
                <a:solidFill>
                  <a:schemeClr val="accent1"/>
                </a:solidFill>
                <a:latin typeface="Arial Narrow" panose="020B0606020202030204" pitchFamily="34" charset="0"/>
              </a:endParaRPr>
            </a:p>
          </p:txBody>
        </p:sp>
      </p:grpSp>
      <p:sp>
        <p:nvSpPr>
          <p:cNvPr id="6" name="TextBox 5"/>
          <p:cNvSpPr txBox="1"/>
          <p:nvPr/>
        </p:nvSpPr>
        <p:spPr>
          <a:xfrm>
            <a:off x="6479443" y="1371034"/>
            <a:ext cx="2738309" cy="723275"/>
          </a:xfrm>
          <a:prstGeom prst="rect">
            <a:avLst/>
          </a:prstGeom>
          <a:noFill/>
        </p:spPr>
        <p:txBody>
          <a:bodyPr wrap="square" rtlCol="0">
            <a:spAutoFit/>
          </a:bodyPr>
          <a:lstStyle/>
          <a:p>
            <a:pPr algn="ctr">
              <a:spcBef>
                <a:spcPts val="600"/>
              </a:spcBef>
            </a:pPr>
            <a:r>
              <a:rPr lang="en-US" sz="2400" b="1" dirty="0" smtClean="0">
                <a:solidFill>
                  <a:srgbClr val="006D9E"/>
                </a:solidFill>
              </a:rPr>
              <a:t>How It Works</a:t>
            </a:r>
            <a:endParaRPr lang="en-US" b="1" dirty="0">
              <a:solidFill>
                <a:srgbClr val="006D9E"/>
              </a:solidFill>
            </a:endParaRPr>
          </a:p>
          <a:p>
            <a:pPr algn="ctr">
              <a:spcBef>
                <a:spcPts val="600"/>
              </a:spcBef>
            </a:pPr>
            <a:r>
              <a:rPr lang="en-US" sz="1200" b="1" dirty="0" err="1" smtClean="0">
                <a:solidFill>
                  <a:srgbClr val="006D9E"/>
                </a:solidFill>
              </a:rPr>
              <a:t>cont</a:t>
            </a:r>
            <a:r>
              <a:rPr lang="en-US" sz="1200" b="1" dirty="0" smtClean="0">
                <a:solidFill>
                  <a:srgbClr val="006D9E"/>
                </a:solidFill>
              </a:rPr>
              <a:t>/d…</a:t>
            </a:r>
            <a:endParaRPr lang="en-US" sz="1200" dirty="0">
              <a:solidFill>
                <a:srgbClr val="006D9E"/>
              </a:solidFill>
            </a:endParaRPr>
          </a:p>
        </p:txBody>
      </p:sp>
      <p:sp>
        <p:nvSpPr>
          <p:cNvPr id="7" name="Rectangle 6"/>
          <p:cNvSpPr/>
          <p:nvPr/>
        </p:nvSpPr>
        <p:spPr>
          <a:xfrm>
            <a:off x="461120" y="2160821"/>
            <a:ext cx="3259860" cy="4154984"/>
          </a:xfrm>
          <a:prstGeom prst="rect">
            <a:avLst/>
          </a:prstGeom>
          <a:solidFill>
            <a:schemeClr val="accent1">
              <a:lumMod val="20000"/>
              <a:lumOff val="80000"/>
            </a:schemeClr>
          </a:solidFill>
        </p:spPr>
        <p:txBody>
          <a:bodyPr wrap="square">
            <a:spAutoFit/>
          </a:bodyPr>
          <a:lstStyle/>
          <a:p>
            <a:pPr algn="ctr">
              <a:spcBef>
                <a:spcPts val="1200"/>
              </a:spcBef>
            </a:pPr>
            <a:r>
              <a:rPr lang="en-US" sz="1600" b="1" i="1" dirty="0" err="1">
                <a:solidFill>
                  <a:schemeClr val="accent1">
                    <a:lumMod val="50000"/>
                  </a:schemeClr>
                </a:solidFill>
              </a:rPr>
              <a:t>CoolSaver</a:t>
            </a:r>
            <a:r>
              <a:rPr lang="en-US" sz="1600" b="1" i="1" dirty="0">
                <a:solidFill>
                  <a:schemeClr val="accent1">
                    <a:lumMod val="50000"/>
                  </a:schemeClr>
                </a:solidFill>
              </a:rPr>
              <a:t>® AC Moisture </a:t>
            </a:r>
            <a:r>
              <a:rPr lang="en-US" sz="1600" b="1" i="1" dirty="0" smtClean="0">
                <a:solidFill>
                  <a:schemeClr val="accent1">
                    <a:lumMod val="50000"/>
                  </a:schemeClr>
                </a:solidFill>
              </a:rPr>
              <a:t>Control</a:t>
            </a:r>
          </a:p>
          <a:p>
            <a:pPr algn="ctr">
              <a:spcBef>
                <a:spcPts val="1200"/>
              </a:spcBef>
            </a:pPr>
            <a:endParaRPr lang="en-US" sz="1400" b="1" dirty="0" smtClean="0">
              <a:solidFill>
                <a:schemeClr val="accent1">
                  <a:lumMod val="50000"/>
                </a:schemeClr>
              </a:solidFill>
            </a:endParaRPr>
          </a:p>
          <a:p>
            <a:pPr algn="ctr">
              <a:spcBef>
                <a:spcPts val="1200"/>
              </a:spcBef>
            </a:pPr>
            <a:r>
              <a:rPr lang="en-US" sz="1600" b="1" dirty="0" smtClean="0">
                <a:solidFill>
                  <a:schemeClr val="accent1">
                    <a:lumMod val="50000"/>
                  </a:schemeClr>
                </a:solidFill>
              </a:rPr>
              <a:t>REMOVES Latent Heat</a:t>
            </a:r>
            <a:r>
              <a:rPr lang="en-US" sz="1600" b="1" dirty="0">
                <a:solidFill>
                  <a:schemeClr val="accent1">
                    <a:lumMod val="50000"/>
                  </a:schemeClr>
                </a:solidFill>
              </a:rPr>
              <a:t>: </a:t>
            </a:r>
            <a:endParaRPr lang="en-US" sz="1600" b="1" dirty="0" smtClean="0">
              <a:solidFill>
                <a:schemeClr val="accent1">
                  <a:lumMod val="50000"/>
                </a:schemeClr>
              </a:solidFill>
            </a:endParaRPr>
          </a:p>
          <a:p>
            <a:pPr algn="ctr">
              <a:spcBef>
                <a:spcPts val="1200"/>
              </a:spcBef>
            </a:pPr>
            <a:r>
              <a:rPr lang="en-US" sz="1200" dirty="0" smtClean="0">
                <a:solidFill>
                  <a:schemeClr val="accent1">
                    <a:lumMod val="50000"/>
                  </a:schemeClr>
                </a:solidFill>
              </a:rPr>
              <a:t>improving the thermal  </a:t>
            </a:r>
            <a:r>
              <a:rPr lang="en-US" sz="1200" dirty="0">
                <a:solidFill>
                  <a:schemeClr val="accent1">
                    <a:lumMod val="50000"/>
                  </a:schemeClr>
                </a:solidFill>
              </a:rPr>
              <a:t>performance of </a:t>
            </a:r>
            <a:r>
              <a:rPr lang="en-US" sz="1200" dirty="0" smtClean="0">
                <a:solidFill>
                  <a:schemeClr val="accent1">
                    <a:lumMod val="50000"/>
                  </a:schemeClr>
                </a:solidFill>
              </a:rPr>
              <a:t>the air conditioner</a:t>
            </a:r>
            <a:endParaRPr lang="en-US" sz="1200" dirty="0">
              <a:solidFill>
                <a:schemeClr val="accent1">
                  <a:lumMod val="50000"/>
                </a:schemeClr>
              </a:solidFill>
            </a:endParaRPr>
          </a:p>
          <a:p>
            <a:pPr algn="ctr">
              <a:spcBef>
                <a:spcPts val="1200"/>
              </a:spcBef>
            </a:pPr>
            <a:endParaRPr lang="en-US" sz="1200" dirty="0">
              <a:solidFill>
                <a:schemeClr val="accent1">
                  <a:lumMod val="50000"/>
                </a:schemeClr>
              </a:solidFill>
            </a:endParaRPr>
          </a:p>
          <a:p>
            <a:pPr algn="ctr">
              <a:spcBef>
                <a:spcPts val="1200"/>
              </a:spcBef>
            </a:pPr>
            <a:r>
              <a:rPr lang="en-US" sz="1600" b="1" dirty="0" smtClean="0">
                <a:solidFill>
                  <a:schemeClr val="accent1">
                    <a:lumMod val="50000"/>
                  </a:schemeClr>
                </a:solidFill>
              </a:rPr>
              <a:t>STOPS Condensation</a:t>
            </a:r>
            <a:r>
              <a:rPr lang="en-US" sz="1600" b="1" dirty="0">
                <a:solidFill>
                  <a:schemeClr val="accent1">
                    <a:lumMod val="50000"/>
                  </a:schemeClr>
                </a:solidFill>
              </a:rPr>
              <a:t>:   </a:t>
            </a:r>
            <a:endParaRPr lang="en-US" sz="1600" b="1" dirty="0" smtClean="0">
              <a:solidFill>
                <a:schemeClr val="accent1">
                  <a:lumMod val="50000"/>
                </a:schemeClr>
              </a:solidFill>
            </a:endParaRPr>
          </a:p>
          <a:p>
            <a:pPr algn="ctr">
              <a:spcBef>
                <a:spcPts val="1200"/>
              </a:spcBef>
            </a:pPr>
            <a:r>
              <a:rPr lang="en-US" sz="1200" dirty="0" smtClean="0">
                <a:solidFill>
                  <a:schemeClr val="accent1">
                    <a:lumMod val="50000"/>
                  </a:schemeClr>
                </a:solidFill>
              </a:rPr>
              <a:t>Eliminating slippery</a:t>
            </a:r>
            <a:r>
              <a:rPr lang="en-US" sz="1200" dirty="0">
                <a:solidFill>
                  <a:schemeClr val="accent1">
                    <a:lumMod val="50000"/>
                  </a:schemeClr>
                </a:solidFill>
              </a:rPr>
              <a:t>, hazardous working </a:t>
            </a:r>
            <a:r>
              <a:rPr lang="en-US" sz="1200" dirty="0" smtClean="0">
                <a:solidFill>
                  <a:schemeClr val="accent1">
                    <a:lumMod val="50000"/>
                  </a:schemeClr>
                </a:solidFill>
              </a:rPr>
              <a:t>conditions</a:t>
            </a:r>
          </a:p>
          <a:p>
            <a:pPr algn="ctr">
              <a:spcBef>
                <a:spcPts val="1200"/>
              </a:spcBef>
            </a:pPr>
            <a:endParaRPr lang="en-US" sz="1200" dirty="0">
              <a:solidFill>
                <a:schemeClr val="accent1">
                  <a:lumMod val="50000"/>
                </a:schemeClr>
              </a:solidFill>
            </a:endParaRPr>
          </a:p>
          <a:p>
            <a:pPr algn="ctr">
              <a:spcBef>
                <a:spcPts val="1200"/>
              </a:spcBef>
            </a:pPr>
            <a:r>
              <a:rPr lang="en-US" sz="1600" b="1" dirty="0" smtClean="0">
                <a:solidFill>
                  <a:schemeClr val="accent1">
                    <a:lumMod val="50000"/>
                  </a:schemeClr>
                </a:solidFill>
              </a:rPr>
              <a:t>REDUCES Humidity </a:t>
            </a:r>
          </a:p>
          <a:p>
            <a:pPr algn="ctr">
              <a:spcBef>
                <a:spcPts val="1200"/>
              </a:spcBef>
            </a:pPr>
            <a:r>
              <a:rPr lang="en-US" sz="1200" dirty="0" smtClean="0">
                <a:solidFill>
                  <a:schemeClr val="accent1">
                    <a:lumMod val="50000"/>
                  </a:schemeClr>
                </a:solidFill>
              </a:rPr>
              <a:t>Protecting against unsightly </a:t>
            </a:r>
            <a:r>
              <a:rPr lang="en-US" sz="1200" dirty="0">
                <a:solidFill>
                  <a:schemeClr val="accent1">
                    <a:lumMod val="50000"/>
                  </a:schemeClr>
                </a:solidFill>
              </a:rPr>
              <a:t>corrosion of </a:t>
            </a:r>
            <a:r>
              <a:rPr lang="en-US" sz="1200" dirty="0" smtClean="0">
                <a:solidFill>
                  <a:schemeClr val="accent1">
                    <a:lumMod val="50000"/>
                  </a:schemeClr>
                </a:solidFill>
              </a:rPr>
              <a:t>expensive </a:t>
            </a:r>
            <a:r>
              <a:rPr lang="en-US" sz="1200" dirty="0">
                <a:solidFill>
                  <a:schemeClr val="accent1">
                    <a:lumMod val="50000"/>
                  </a:schemeClr>
                </a:solidFill>
              </a:rPr>
              <a:t>furnishings and </a:t>
            </a:r>
            <a:r>
              <a:rPr lang="en-US" sz="1200" dirty="0" smtClean="0">
                <a:solidFill>
                  <a:schemeClr val="accent1">
                    <a:lumMod val="50000"/>
                  </a:schemeClr>
                </a:solidFill>
              </a:rPr>
              <a:t>equipment</a:t>
            </a:r>
            <a:endParaRPr lang="en-US" sz="1400" dirty="0">
              <a:solidFill>
                <a:schemeClr val="accent1">
                  <a:lumMod val="50000"/>
                </a:schemeClr>
              </a:solidFill>
            </a:endParaRPr>
          </a:p>
        </p:txBody>
      </p:sp>
      <p:grpSp>
        <p:nvGrpSpPr>
          <p:cNvPr id="10" name="Group 9"/>
          <p:cNvGrpSpPr/>
          <p:nvPr/>
        </p:nvGrpSpPr>
        <p:grpSpPr>
          <a:xfrm>
            <a:off x="4595041" y="2160821"/>
            <a:ext cx="6507115" cy="4154984"/>
            <a:chOff x="4140200" y="2252334"/>
            <a:chExt cx="7416800" cy="3379608"/>
          </a:xfrm>
        </p:grpSpPr>
        <p:sp>
          <p:nvSpPr>
            <p:cNvPr id="2" name="Rectangle 1"/>
            <p:cNvSpPr/>
            <p:nvPr/>
          </p:nvSpPr>
          <p:spPr>
            <a:xfrm>
              <a:off x="4140200" y="2252334"/>
              <a:ext cx="7416800" cy="3379608"/>
            </a:xfrm>
            <a:prstGeom prst="rect">
              <a:avLst/>
            </a:prstGeom>
            <a:solidFill>
              <a:srgbClr val="F2F7FC"/>
            </a:solidFill>
            <a:effectLst>
              <a:outerShdw blurRad="50800" dist="38100" dir="8100000" algn="tr" rotWithShape="0">
                <a:prstClr val="black">
                  <a:alpha val="40000"/>
                </a:prstClr>
              </a:outerShdw>
            </a:effectLst>
          </p:spPr>
          <p:txBody>
            <a:bodyPr wrap="square">
              <a:spAutoFit/>
            </a:bodyPr>
            <a:lstStyle/>
            <a:p>
              <a:pPr algn="ctr"/>
              <a:endParaRPr lang="en-US" sz="1400" dirty="0">
                <a:solidFill>
                  <a:schemeClr val="accent1">
                    <a:lumMod val="50000"/>
                  </a:schemeClr>
                </a:solidFill>
              </a:endParaRPr>
            </a:p>
            <a:p>
              <a:pPr algn="ctr"/>
              <a:r>
                <a:rPr lang="en-US" sz="1400" b="1" dirty="0" smtClean="0">
                  <a:solidFill>
                    <a:schemeClr val="accent1">
                      <a:lumMod val="50000"/>
                    </a:schemeClr>
                  </a:solidFill>
                </a:rPr>
                <a:t>Mold </a:t>
              </a:r>
              <a:r>
                <a:rPr lang="en-US" sz="1400" b="1" dirty="0">
                  <a:solidFill>
                    <a:schemeClr val="accent1">
                      <a:lumMod val="50000"/>
                    </a:schemeClr>
                  </a:solidFill>
                </a:rPr>
                <a:t>&amp; Mildew</a:t>
              </a:r>
            </a:p>
            <a:p>
              <a:r>
                <a:rPr lang="en-US" sz="1100" dirty="0"/>
                <a:t>Relative Humidity </a:t>
              </a:r>
              <a:r>
                <a:rPr lang="en-US" sz="1100" dirty="0" smtClean="0"/>
                <a:t>of 50% to 70 </a:t>
              </a:r>
              <a:r>
                <a:rPr lang="en-US" sz="1100" dirty="0"/>
                <a:t>% </a:t>
              </a:r>
              <a:r>
                <a:rPr lang="en-US" sz="1100" dirty="0" smtClean="0"/>
                <a:t>and higher provide </a:t>
              </a:r>
              <a:r>
                <a:rPr lang="en-US" sz="1100" dirty="0"/>
                <a:t>the </a:t>
              </a:r>
              <a:r>
                <a:rPr lang="en-US" sz="1100" dirty="0" smtClean="0"/>
                <a:t>ideal environment </a:t>
              </a:r>
              <a:r>
                <a:rPr lang="en-US" sz="1100" dirty="0"/>
                <a:t>for the formation of mold spores and </a:t>
              </a:r>
              <a:r>
                <a:rPr lang="en-US" sz="1100" dirty="0" smtClean="0"/>
                <a:t>mildew. </a:t>
              </a:r>
              <a:r>
                <a:rPr lang="en-US" sz="1100" dirty="0"/>
                <a:t>By </a:t>
              </a:r>
              <a:r>
                <a:rPr lang="en-US" sz="1100" dirty="0" smtClean="0"/>
                <a:t>reducing </a:t>
              </a:r>
              <a:r>
                <a:rPr lang="en-US" sz="1100" dirty="0"/>
                <a:t>the moisture </a:t>
              </a:r>
              <a:r>
                <a:rPr lang="en-US" sz="1100" dirty="0" smtClean="0"/>
                <a:t>content in </a:t>
              </a:r>
              <a:r>
                <a:rPr lang="en-US" sz="1100" dirty="0"/>
                <a:t>your </a:t>
              </a:r>
              <a:r>
                <a:rPr lang="en-US" sz="1100" dirty="0" smtClean="0"/>
                <a:t>building, </a:t>
              </a:r>
              <a:r>
                <a:rPr lang="en-US" sz="1100" b="1" i="1" dirty="0" err="1"/>
                <a:t>CoolSaver</a:t>
              </a:r>
              <a:r>
                <a:rPr lang="en-US" sz="1100" b="1" i="1" dirty="0"/>
                <a:t>® AC Moisture Control </a:t>
              </a:r>
              <a:r>
                <a:rPr lang="en-US" sz="1100" dirty="0"/>
                <a:t>will provide your business with safer, healthier </a:t>
              </a:r>
              <a:r>
                <a:rPr lang="en-US" sz="1100" dirty="0" smtClean="0"/>
                <a:t>air and a </a:t>
              </a:r>
              <a:r>
                <a:rPr lang="en-US" sz="1100" dirty="0"/>
                <a:t>climate </a:t>
              </a:r>
              <a:r>
                <a:rPr lang="en-US" sz="1100" dirty="0" smtClean="0"/>
                <a:t>free of </a:t>
              </a:r>
              <a:r>
                <a:rPr lang="en-US" sz="1100" dirty="0"/>
                <a:t>moisture-borne allergens, mold and </a:t>
              </a:r>
              <a:r>
                <a:rPr lang="en-US" sz="1100" dirty="0" smtClean="0"/>
                <a:t>mildew. </a:t>
              </a:r>
            </a:p>
            <a:p>
              <a:endParaRPr lang="en-US" sz="1400" b="1" dirty="0" smtClean="0">
                <a:solidFill>
                  <a:schemeClr val="accent1">
                    <a:lumMod val="50000"/>
                  </a:schemeClr>
                </a:solidFill>
              </a:endParaRPr>
            </a:p>
            <a:p>
              <a:pPr algn="ctr"/>
              <a:r>
                <a:rPr lang="en-US" sz="1400" b="1" dirty="0" smtClean="0">
                  <a:solidFill>
                    <a:schemeClr val="accent1">
                      <a:lumMod val="50000"/>
                    </a:schemeClr>
                  </a:solidFill>
                </a:rPr>
                <a:t>Better </a:t>
              </a:r>
              <a:r>
                <a:rPr lang="en-US" sz="1400" b="1" dirty="0">
                  <a:solidFill>
                    <a:schemeClr val="accent1">
                      <a:lumMod val="50000"/>
                    </a:schemeClr>
                  </a:solidFill>
                </a:rPr>
                <a:t>Indoor Air Quality</a:t>
              </a:r>
            </a:p>
            <a:p>
              <a:r>
                <a:rPr lang="en-US" sz="1100" dirty="0" smtClean="0">
                  <a:solidFill>
                    <a:schemeClr val="accent1">
                      <a:lumMod val="50000"/>
                    </a:schemeClr>
                  </a:solidFill>
                </a:rPr>
                <a:t>Excess </a:t>
              </a:r>
              <a:r>
                <a:rPr lang="en-US" sz="1100" dirty="0">
                  <a:solidFill>
                    <a:schemeClr val="accent1">
                      <a:lumMod val="50000"/>
                    </a:schemeClr>
                  </a:solidFill>
                </a:rPr>
                <a:t>moisture is the cause of microbial growth, pollution, mold </a:t>
              </a:r>
              <a:r>
                <a:rPr lang="en-US" sz="1100" dirty="0" smtClean="0">
                  <a:solidFill>
                    <a:schemeClr val="accent1">
                      <a:lumMod val="50000"/>
                    </a:schemeClr>
                  </a:solidFill>
                </a:rPr>
                <a:t>and even </a:t>
              </a:r>
              <a:r>
                <a:rPr lang="en-US" sz="1100" dirty="0">
                  <a:solidFill>
                    <a:schemeClr val="accent1">
                      <a:lumMod val="50000"/>
                    </a:schemeClr>
                  </a:solidFill>
                </a:rPr>
                <a:t>"</a:t>
              </a:r>
              <a:r>
                <a:rPr lang="en-US" sz="1100" b="1" dirty="0">
                  <a:solidFill>
                    <a:schemeClr val="accent1">
                      <a:lumMod val="50000"/>
                    </a:schemeClr>
                  </a:solidFill>
                </a:rPr>
                <a:t>Sick Building Syndrome</a:t>
              </a:r>
              <a:r>
                <a:rPr lang="en-US" sz="1100" dirty="0">
                  <a:solidFill>
                    <a:schemeClr val="accent1">
                      <a:lumMod val="50000"/>
                    </a:schemeClr>
                  </a:solidFill>
                </a:rPr>
                <a:t>." The key to controlling these problems is to control moisture. </a:t>
              </a:r>
              <a:endParaRPr lang="en-US" sz="1100" dirty="0" smtClean="0">
                <a:solidFill>
                  <a:schemeClr val="accent1">
                    <a:lumMod val="50000"/>
                  </a:schemeClr>
                </a:solidFill>
              </a:endParaRPr>
            </a:p>
            <a:p>
              <a:endParaRPr lang="en-US" sz="1100" dirty="0">
                <a:solidFill>
                  <a:schemeClr val="accent1">
                    <a:lumMod val="50000"/>
                  </a:schemeClr>
                </a:solidFill>
              </a:endParaRPr>
            </a:p>
            <a:p>
              <a:pPr algn="ctr"/>
              <a:r>
                <a:rPr lang="en-US" sz="1400" b="1" dirty="0" smtClean="0">
                  <a:solidFill>
                    <a:schemeClr val="accent1">
                      <a:lumMod val="50000"/>
                    </a:schemeClr>
                  </a:solidFill>
                </a:rPr>
                <a:t>Energy </a:t>
              </a:r>
              <a:r>
                <a:rPr lang="en-US" sz="1400" b="1" dirty="0">
                  <a:solidFill>
                    <a:schemeClr val="accent1">
                      <a:lumMod val="50000"/>
                    </a:schemeClr>
                  </a:solidFill>
                </a:rPr>
                <a:t>Conservation</a:t>
              </a:r>
            </a:p>
            <a:p>
              <a:pPr algn="ctr"/>
              <a:r>
                <a:rPr lang="en-US" sz="1100" b="1" i="1" dirty="0" err="1">
                  <a:solidFill>
                    <a:schemeClr val="accent1">
                      <a:lumMod val="50000"/>
                    </a:schemeClr>
                  </a:solidFill>
                </a:rPr>
                <a:t>CoolSaver</a:t>
              </a:r>
              <a:r>
                <a:rPr lang="en-US" sz="1100" b="1" i="1" dirty="0">
                  <a:solidFill>
                    <a:schemeClr val="accent1">
                      <a:lumMod val="50000"/>
                    </a:schemeClr>
                  </a:solidFill>
                </a:rPr>
                <a:t>® AC Moisture Control </a:t>
              </a:r>
              <a:r>
                <a:rPr lang="en-US" sz="1100" dirty="0" smtClean="0">
                  <a:solidFill>
                    <a:schemeClr val="accent1">
                      <a:lumMod val="50000"/>
                    </a:schemeClr>
                  </a:solidFill>
                </a:rPr>
                <a:t> </a:t>
              </a:r>
              <a:r>
                <a:rPr lang="en-US" sz="1100" dirty="0">
                  <a:solidFill>
                    <a:schemeClr val="accent1">
                      <a:lumMod val="50000"/>
                    </a:schemeClr>
                  </a:solidFill>
                </a:rPr>
                <a:t>saves electricity in two ways</a:t>
              </a:r>
              <a:r>
                <a:rPr lang="en-US" sz="1100" dirty="0" smtClean="0">
                  <a:solidFill>
                    <a:schemeClr val="accent1">
                      <a:lumMod val="50000"/>
                    </a:schemeClr>
                  </a:solidFill>
                </a:rPr>
                <a:t>. </a:t>
              </a:r>
            </a:p>
            <a:p>
              <a:endParaRPr lang="en-US" sz="1100" dirty="0"/>
            </a:p>
            <a:p>
              <a:pPr lvl="1"/>
              <a:r>
                <a:rPr lang="en-US" sz="1100" dirty="0" smtClean="0">
                  <a:solidFill>
                    <a:schemeClr val="accent1">
                      <a:lumMod val="50000"/>
                    </a:schemeClr>
                  </a:solidFill>
                </a:rPr>
                <a:t>Air </a:t>
              </a:r>
              <a:r>
                <a:rPr lang="en-US" sz="1100" dirty="0">
                  <a:solidFill>
                    <a:schemeClr val="accent1">
                      <a:lumMod val="50000"/>
                    </a:schemeClr>
                  </a:solidFill>
                </a:rPr>
                <a:t>conditioning systems (especially the high efficiency ones) cycle on and off so quickly that </a:t>
              </a:r>
              <a:r>
                <a:rPr lang="en-US" sz="1100" dirty="0" smtClean="0">
                  <a:solidFill>
                    <a:schemeClr val="accent1">
                      <a:lumMod val="50000"/>
                    </a:schemeClr>
                  </a:solidFill>
                </a:rPr>
                <a:t>little moisture </a:t>
              </a:r>
              <a:r>
                <a:rPr lang="en-US" sz="1100" dirty="0">
                  <a:solidFill>
                    <a:schemeClr val="accent1">
                      <a:lumMod val="50000"/>
                    </a:schemeClr>
                  </a:solidFill>
                </a:rPr>
                <a:t>is removed from the air. </a:t>
              </a:r>
              <a:r>
                <a:rPr lang="en-US" sz="1100" dirty="0" smtClean="0">
                  <a:solidFill>
                    <a:schemeClr val="accent1">
                      <a:lumMod val="50000"/>
                    </a:schemeClr>
                  </a:solidFill>
                </a:rPr>
                <a:t>With </a:t>
              </a:r>
              <a:r>
                <a:rPr lang="en-US" sz="1100" b="1" dirty="0" err="1" smtClean="0">
                  <a:solidFill>
                    <a:schemeClr val="accent1">
                      <a:lumMod val="50000"/>
                    </a:schemeClr>
                  </a:solidFill>
                </a:rPr>
                <a:t>CoolSaver</a:t>
              </a:r>
              <a:r>
                <a:rPr lang="en-US" sz="1100" dirty="0" smtClean="0">
                  <a:solidFill>
                    <a:schemeClr val="accent1">
                      <a:lumMod val="50000"/>
                    </a:schemeClr>
                  </a:solidFill>
                </a:rPr>
                <a:t> dry </a:t>
              </a:r>
              <a:r>
                <a:rPr lang="en-US" sz="1100" dirty="0">
                  <a:solidFill>
                    <a:schemeClr val="accent1">
                      <a:lumMod val="50000"/>
                    </a:schemeClr>
                  </a:solidFill>
                </a:rPr>
                <a:t>air is being fed into </a:t>
              </a:r>
              <a:r>
                <a:rPr lang="en-US" sz="1100" dirty="0" smtClean="0">
                  <a:solidFill>
                    <a:schemeClr val="accent1">
                      <a:lumMod val="50000"/>
                    </a:schemeClr>
                  </a:solidFill>
                </a:rPr>
                <a:t>the system</a:t>
              </a:r>
              <a:r>
                <a:rPr lang="en-US" sz="1100" dirty="0">
                  <a:solidFill>
                    <a:schemeClr val="accent1">
                      <a:lumMod val="50000"/>
                    </a:schemeClr>
                  </a:solidFill>
                </a:rPr>
                <a:t>. The system </a:t>
              </a:r>
              <a:r>
                <a:rPr lang="en-US" sz="1100" dirty="0" smtClean="0">
                  <a:solidFill>
                    <a:schemeClr val="accent1">
                      <a:lumMod val="50000"/>
                    </a:schemeClr>
                  </a:solidFill>
                </a:rPr>
                <a:t>would therefore not cycle </a:t>
              </a:r>
              <a:r>
                <a:rPr lang="en-US" sz="1100" dirty="0">
                  <a:solidFill>
                    <a:schemeClr val="accent1">
                      <a:lumMod val="50000"/>
                    </a:schemeClr>
                  </a:solidFill>
                </a:rPr>
                <a:t>on and off as often, </a:t>
              </a:r>
              <a:r>
                <a:rPr lang="en-US" sz="1100" dirty="0" smtClean="0">
                  <a:solidFill>
                    <a:schemeClr val="accent1">
                      <a:lumMod val="50000"/>
                    </a:schemeClr>
                  </a:solidFill>
                </a:rPr>
                <a:t>thus reducing energy consumption.</a:t>
              </a:r>
              <a:endParaRPr lang="en-US" sz="1100" dirty="0">
                <a:solidFill>
                  <a:schemeClr val="accent1">
                    <a:lumMod val="50000"/>
                  </a:schemeClr>
                </a:solidFill>
              </a:endParaRPr>
            </a:p>
            <a:p>
              <a:pPr lvl="1"/>
              <a:endParaRPr lang="en-US" sz="1100" dirty="0" smtClean="0">
                <a:solidFill>
                  <a:schemeClr val="accent1">
                    <a:lumMod val="50000"/>
                  </a:schemeClr>
                </a:solidFill>
              </a:endParaRPr>
            </a:p>
            <a:p>
              <a:pPr lvl="1"/>
              <a:r>
                <a:rPr lang="en-US" sz="1100" dirty="0" smtClean="0">
                  <a:solidFill>
                    <a:schemeClr val="accent1">
                      <a:lumMod val="50000"/>
                    </a:schemeClr>
                  </a:solidFill>
                </a:rPr>
                <a:t>When </a:t>
              </a:r>
              <a:r>
                <a:rPr lang="en-US" sz="1100" dirty="0">
                  <a:solidFill>
                    <a:schemeClr val="accent1">
                      <a:lumMod val="50000"/>
                    </a:schemeClr>
                  </a:solidFill>
                </a:rPr>
                <a:t>excess moisture is removed from the air, the air feels cooler. As a result, the </a:t>
              </a:r>
              <a:r>
                <a:rPr lang="en-US" sz="1100" dirty="0" smtClean="0">
                  <a:solidFill>
                    <a:schemeClr val="accent1">
                      <a:lumMod val="50000"/>
                    </a:schemeClr>
                  </a:solidFill>
                </a:rPr>
                <a:t>thermostat may be changed to a higher temperatures setting for the same cooling effect. For every degree you </a:t>
              </a:r>
              <a:r>
                <a:rPr lang="en-US" sz="1100" dirty="0">
                  <a:solidFill>
                    <a:schemeClr val="accent1">
                      <a:lumMod val="50000"/>
                    </a:schemeClr>
                  </a:solidFill>
                </a:rPr>
                <a:t>raise the thermostat, you save 7 % on energy costs. </a:t>
              </a:r>
              <a:endParaRPr lang="en-US" sz="1100" dirty="0" smtClean="0">
                <a:solidFill>
                  <a:schemeClr val="accent1">
                    <a:lumMod val="50000"/>
                  </a:schemeClr>
                </a:solidFill>
              </a:endParaRPr>
            </a:p>
          </p:txBody>
        </p:sp>
        <p:sp>
          <p:nvSpPr>
            <p:cNvPr id="8" name="TextBox 7"/>
            <p:cNvSpPr txBox="1"/>
            <p:nvPr/>
          </p:nvSpPr>
          <p:spPr>
            <a:xfrm>
              <a:off x="4183666" y="4219423"/>
              <a:ext cx="453224" cy="707886"/>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sz="4000" b="1" i="1" dirty="0" smtClean="0">
                  <a:solidFill>
                    <a:srgbClr val="00B0FF"/>
                  </a:solidFill>
                  <a:latin typeface="Arial Narrow" panose="020B0606020202030204" pitchFamily="34" charset="0"/>
                </a:rPr>
                <a:t>1</a:t>
              </a:r>
              <a:endParaRPr lang="en-US" sz="4000" b="1" i="1" dirty="0">
                <a:solidFill>
                  <a:srgbClr val="00B0FF"/>
                </a:solidFill>
                <a:latin typeface="Arial Narrow" panose="020B0606020202030204" pitchFamily="34" charset="0"/>
              </a:endParaRPr>
            </a:p>
          </p:txBody>
        </p:sp>
        <p:sp>
          <p:nvSpPr>
            <p:cNvPr id="9" name="TextBox 8"/>
            <p:cNvSpPr txBox="1"/>
            <p:nvPr/>
          </p:nvSpPr>
          <p:spPr>
            <a:xfrm>
              <a:off x="4183666" y="4775478"/>
              <a:ext cx="381396" cy="707886"/>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sz="4000" b="1" i="1" dirty="0" smtClean="0">
                  <a:solidFill>
                    <a:srgbClr val="00B0FF"/>
                  </a:solidFill>
                  <a:latin typeface="Arial Narrow" panose="020B0606020202030204" pitchFamily="34" charset="0"/>
                </a:rPr>
                <a:t>2</a:t>
              </a:r>
              <a:endParaRPr lang="en-US" sz="4000" b="1" i="1" dirty="0">
                <a:solidFill>
                  <a:srgbClr val="00B0FF"/>
                </a:solidFill>
                <a:latin typeface="Arial Narrow" panose="020B0606020202030204" pitchFamily="34" charset="0"/>
              </a:endParaRPr>
            </a:p>
          </p:txBody>
        </p:sp>
      </p:grpSp>
      <p:pic>
        <p:nvPicPr>
          <p:cNvPr id="12" name="Picture 1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0782121" y="631979"/>
            <a:ext cx="1409878" cy="336514"/>
          </a:xfrm>
          <a:prstGeom prst="rect">
            <a:avLst/>
          </a:prstGeom>
          <a:noFill/>
          <a:ln>
            <a:noFill/>
          </a:ln>
        </p:spPr>
      </p:pic>
    </p:spTree>
    <p:extLst>
      <p:ext uri="{BB962C8B-B14F-4D97-AF65-F5344CB8AC3E}">
        <p14:creationId xmlns:p14="http://schemas.microsoft.com/office/powerpoint/2010/main" xmlns="" val="2037603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5778" y="281874"/>
            <a:ext cx="6066528" cy="815608"/>
          </a:xfrm>
          <a:prstGeom prst="rect">
            <a:avLst/>
          </a:prstGeom>
          <a:solidFill>
            <a:schemeClr val="bg1"/>
          </a:solidFill>
        </p:spPr>
        <p:txBody>
          <a:bodyPr wrap="square">
            <a:spAutoFit/>
          </a:bodyPr>
          <a:lstStyle/>
          <a:p>
            <a:pPr algn="ctr"/>
            <a:r>
              <a:rPr lang="en-US" sz="2000" b="1" i="1" dirty="0" smtClean="0">
                <a:solidFill>
                  <a:srgbClr val="006D9E"/>
                </a:solidFill>
              </a:rPr>
              <a:t>Catalytic Panels</a:t>
            </a:r>
            <a:endParaRPr lang="en-US" sz="2000" b="1" i="1" dirty="0">
              <a:solidFill>
                <a:srgbClr val="006D9E"/>
              </a:solidFill>
            </a:endParaRPr>
          </a:p>
          <a:p>
            <a:pPr algn="ctr"/>
            <a:r>
              <a:rPr lang="en-US" sz="1600" b="1" dirty="0">
                <a:solidFill>
                  <a:srgbClr val="006D9E"/>
                </a:solidFill>
              </a:rPr>
              <a:t>Surface Chemistry </a:t>
            </a:r>
            <a:r>
              <a:rPr lang="en-US" sz="1600" b="1" dirty="0" smtClean="0">
                <a:solidFill>
                  <a:srgbClr val="006D9E"/>
                </a:solidFill>
              </a:rPr>
              <a:t>Explanation</a:t>
            </a:r>
          </a:p>
          <a:p>
            <a:endParaRPr lang="en-US" sz="1100" b="1" dirty="0"/>
          </a:p>
        </p:txBody>
      </p:sp>
      <p:sp>
        <p:nvSpPr>
          <p:cNvPr id="3" name="Rectangle 2"/>
          <p:cNvSpPr/>
          <p:nvPr/>
        </p:nvSpPr>
        <p:spPr>
          <a:xfrm>
            <a:off x="634411" y="5295865"/>
            <a:ext cx="10689264" cy="1292662"/>
          </a:xfrm>
          <a:prstGeom prst="rect">
            <a:avLst/>
          </a:prstGeom>
          <a:solidFill>
            <a:schemeClr val="accent1">
              <a:lumMod val="50000"/>
            </a:schemeClr>
          </a:solidFill>
          <a:effectLst>
            <a:outerShdw blurRad="50800" dist="38100" dir="8100000" algn="tr" rotWithShape="0">
              <a:prstClr val="black">
                <a:alpha val="40000"/>
              </a:prstClr>
            </a:outerShdw>
          </a:effectLst>
        </p:spPr>
        <p:txBody>
          <a:bodyPr wrap="square">
            <a:spAutoFit/>
          </a:bodyPr>
          <a:lstStyle/>
          <a:p>
            <a:pPr algn="ctr">
              <a:lnSpc>
                <a:spcPct val="150000"/>
              </a:lnSpc>
            </a:pPr>
            <a:r>
              <a:rPr lang="en-US" sz="1200" dirty="0">
                <a:solidFill>
                  <a:schemeClr val="bg1"/>
                </a:solidFill>
              </a:rPr>
              <a:t>The performance claims for </a:t>
            </a:r>
            <a:endParaRPr lang="en-US" sz="1200" dirty="0" smtClean="0">
              <a:solidFill>
                <a:schemeClr val="bg1"/>
              </a:solidFill>
            </a:endParaRPr>
          </a:p>
          <a:p>
            <a:pPr algn="ctr">
              <a:lnSpc>
                <a:spcPct val="150000"/>
              </a:lnSpc>
            </a:pPr>
            <a:r>
              <a:rPr lang="en-US" sz="1400" b="1" dirty="0" err="1" smtClean="0">
                <a:solidFill>
                  <a:schemeClr val="bg1"/>
                </a:solidFill>
              </a:rPr>
              <a:t>CoolSaver</a:t>
            </a:r>
            <a:r>
              <a:rPr lang="en-US" sz="1400" b="1" dirty="0" smtClean="0">
                <a:solidFill>
                  <a:schemeClr val="bg1"/>
                </a:solidFill>
              </a:rPr>
              <a:t> </a:t>
            </a:r>
            <a:r>
              <a:rPr lang="en-US" sz="1400" b="1" dirty="0">
                <a:solidFill>
                  <a:schemeClr val="bg1"/>
                </a:solidFill>
              </a:rPr>
              <a:t>Catalytic Panels </a:t>
            </a:r>
          </a:p>
          <a:p>
            <a:pPr algn="ctr">
              <a:lnSpc>
                <a:spcPct val="150000"/>
              </a:lnSpc>
            </a:pPr>
            <a:r>
              <a:rPr lang="en-US" sz="1200" dirty="0">
                <a:solidFill>
                  <a:schemeClr val="bg1"/>
                </a:solidFill>
              </a:rPr>
              <a:t>have been independently verified by </a:t>
            </a:r>
          </a:p>
          <a:p>
            <a:pPr algn="ctr">
              <a:lnSpc>
                <a:spcPct val="150000"/>
              </a:lnSpc>
            </a:pPr>
            <a:r>
              <a:rPr lang="en-US" sz="1400" b="1" dirty="0">
                <a:solidFill>
                  <a:schemeClr val="bg1"/>
                </a:solidFill>
              </a:rPr>
              <a:t>SP Swedish National Testing and Research Institute in </a:t>
            </a:r>
            <a:r>
              <a:rPr lang="en-US" sz="1400" b="1" dirty="0" err="1">
                <a:solidFill>
                  <a:schemeClr val="bg1"/>
                </a:solidFill>
              </a:rPr>
              <a:t>Borås</a:t>
            </a:r>
            <a:r>
              <a:rPr lang="en-US" sz="1400" b="1" dirty="0">
                <a:solidFill>
                  <a:schemeClr val="bg1"/>
                </a:solidFill>
              </a:rPr>
              <a:t>.</a:t>
            </a:r>
          </a:p>
        </p:txBody>
      </p:sp>
      <p:sp>
        <p:nvSpPr>
          <p:cNvPr id="4" name="Rectangle 3"/>
          <p:cNvSpPr/>
          <p:nvPr/>
        </p:nvSpPr>
        <p:spPr>
          <a:xfrm>
            <a:off x="634410" y="953752"/>
            <a:ext cx="10689264" cy="4139595"/>
          </a:xfrm>
          <a:prstGeom prst="rect">
            <a:avLst/>
          </a:prstGeom>
          <a:solidFill>
            <a:schemeClr val="bg1"/>
          </a:solidFill>
          <a:ln>
            <a:solidFill>
              <a:schemeClr val="bg1">
                <a:lumMod val="50000"/>
              </a:schemeClr>
            </a:solidFill>
          </a:ln>
          <a:effectLst>
            <a:outerShdw blurRad="50800" dist="38100" dir="8100000" algn="tr" rotWithShape="0">
              <a:prstClr val="black">
                <a:alpha val="40000"/>
              </a:prstClr>
            </a:outerShdw>
          </a:effectLst>
        </p:spPr>
        <p:txBody>
          <a:bodyPr wrap="square">
            <a:spAutoFit/>
          </a:bodyPr>
          <a:lstStyle/>
          <a:p>
            <a:r>
              <a:rPr lang="en-US" sz="1100" dirty="0"/>
              <a:t>The surface chemical process is a molecular catalytic process of ion exchange. The surface chemistry is based on the fact that the bonding forces of a solid are arranged differently on the surface than on the inside of an object. </a:t>
            </a:r>
          </a:p>
          <a:p>
            <a:endParaRPr lang="en-US" sz="1100" dirty="0"/>
          </a:p>
          <a:p>
            <a:r>
              <a:rPr lang="en-US" sz="1100" dirty="0"/>
              <a:t>Ions are therefore absorbed at a different rate, a characteristic which is exploited by </a:t>
            </a:r>
            <a:r>
              <a:rPr lang="en-US" sz="1100" dirty="0" err="1"/>
              <a:t>CoolSaver</a:t>
            </a:r>
            <a:r>
              <a:rPr lang="en-US" sz="1100" dirty="0"/>
              <a:t> for the purification and separation of gases and liquids. The oxygen and hydrogen atoms in the air normally form gaseous water which, in connection with changes in temperature from high to low temperature, thereby creates moisture in the form of condensed water. What happens in the </a:t>
            </a:r>
            <a:r>
              <a:rPr lang="en-US" sz="1100" dirty="0" err="1"/>
              <a:t>CoolSaver</a:t>
            </a:r>
            <a:r>
              <a:rPr lang="en-US" sz="1100" dirty="0"/>
              <a:t> Catalytic Panels is a molecular “sieving” of the air, where the individual gaseous water molecules, through contact with the minerals in the </a:t>
            </a:r>
            <a:r>
              <a:rPr lang="en-US" sz="1100" dirty="0" err="1"/>
              <a:t>CoolSaver</a:t>
            </a:r>
            <a:r>
              <a:rPr lang="en-US" sz="1100" dirty="0"/>
              <a:t>® Catalytic Panels, are prevented from linking together and switching aggregation states, in this case from gas to condensate.</a:t>
            </a:r>
          </a:p>
          <a:p>
            <a:endParaRPr lang="en-US" sz="1100" dirty="0"/>
          </a:p>
          <a:p>
            <a:r>
              <a:rPr lang="en-US" sz="1100" dirty="0"/>
              <a:t>The process is analogous to what happens within catalytic converters for car exhausts.</a:t>
            </a:r>
          </a:p>
          <a:p>
            <a:endParaRPr lang="en-US" sz="1400" b="1" dirty="0"/>
          </a:p>
          <a:p>
            <a:r>
              <a:rPr lang="en-US" b="1" dirty="0">
                <a:solidFill>
                  <a:srgbClr val="41719C"/>
                </a:solidFill>
              </a:rPr>
              <a:t>MAINTENANCE</a:t>
            </a:r>
          </a:p>
          <a:p>
            <a:r>
              <a:rPr lang="en-US" sz="1100" dirty="0" err="1"/>
              <a:t>CoolSaver</a:t>
            </a:r>
            <a:r>
              <a:rPr lang="en-US" sz="1100" dirty="0"/>
              <a:t> works entirely on a surface chemistry catalytic process. The material within the panels is highly complex and presents a massive surface area of between 500square </a:t>
            </a:r>
            <a:r>
              <a:rPr lang="en-US" sz="1100" dirty="0" err="1"/>
              <a:t>metres</a:t>
            </a:r>
            <a:r>
              <a:rPr lang="en-US" sz="1100" dirty="0"/>
              <a:t> and 1,000 square meters per gram to the air passing through the panel. This enormous surface area provides for a very high rate of catalytic reaction to the gasses passing across its surface.</a:t>
            </a:r>
          </a:p>
          <a:p>
            <a:endParaRPr lang="en-US" sz="1100" dirty="0"/>
          </a:p>
          <a:p>
            <a:r>
              <a:rPr lang="en-US" sz="1100" dirty="0"/>
              <a:t>In this respect it is unlike other ‘</a:t>
            </a:r>
            <a:r>
              <a:rPr lang="en-US" sz="1100" dirty="0" smtClean="0"/>
              <a:t>anhydrous/deliquescing’ </a:t>
            </a:r>
            <a:r>
              <a:rPr lang="en-US" sz="1100" dirty="0"/>
              <a:t>filter materials which simply absorb moisture from the air and </a:t>
            </a:r>
            <a:r>
              <a:rPr lang="en-US" sz="1100" dirty="0" smtClean="0"/>
              <a:t>therefore need </a:t>
            </a:r>
            <a:r>
              <a:rPr lang="en-US" sz="1100" dirty="0"/>
              <a:t>to be dried or regenerated frequently to discharge </a:t>
            </a:r>
            <a:r>
              <a:rPr lang="en-US" sz="1100" dirty="0" smtClean="0"/>
              <a:t>the accumulated </a:t>
            </a:r>
            <a:r>
              <a:rPr lang="en-US" sz="1100" dirty="0"/>
              <a:t>moisture. The catalytic process prevents moisture forming or “aggregating” at a molecular level. However, the catalytic process does itself generate very small amounts of moisture which over extended periods will begin to cover the internal surface areas of the catalytic </a:t>
            </a:r>
            <a:r>
              <a:rPr lang="en-US" sz="1100" dirty="0" smtClean="0"/>
              <a:t>material with ice particles. </a:t>
            </a:r>
            <a:r>
              <a:rPr lang="en-US" sz="1100" dirty="0"/>
              <a:t>This is removed periodically by removing the panels and drying them under sun or a heated blower. Typically </a:t>
            </a:r>
            <a:r>
              <a:rPr lang="en-US" sz="1100" dirty="0" smtClean="0"/>
              <a:t>the planned </a:t>
            </a:r>
            <a:r>
              <a:rPr lang="en-US" sz="1100" dirty="0"/>
              <a:t>maintenance cycle would be once every 3 to 4 months per panel and does not require any special equipment, chemicals </a:t>
            </a:r>
            <a:r>
              <a:rPr lang="en-US" sz="1100" dirty="0" smtClean="0"/>
              <a:t>or technical expertise</a:t>
            </a:r>
            <a:r>
              <a:rPr lang="en-US" sz="1100" dirty="0"/>
              <a:t>. </a:t>
            </a:r>
          </a:p>
          <a:p>
            <a:endParaRPr lang="en-US" sz="1100" dirty="0"/>
          </a:p>
          <a:p>
            <a:r>
              <a:rPr lang="en-US" sz="1100" dirty="0"/>
              <a:t>The production of ice particles on the catalytic surfaces generally only occurs on panels fitted to chill </a:t>
            </a:r>
            <a:r>
              <a:rPr lang="en-US" sz="1100" dirty="0" smtClean="0"/>
              <a:t>rooms </a:t>
            </a:r>
            <a:r>
              <a:rPr lang="en-US" sz="1100" dirty="0"/>
              <a:t>and refrigerators operating at </a:t>
            </a:r>
            <a:r>
              <a:rPr lang="en-US" sz="1100" dirty="0" smtClean="0"/>
              <a:t>sub-zero </a:t>
            </a:r>
            <a:r>
              <a:rPr lang="en-US" sz="1100" dirty="0"/>
              <a:t>temperatures. For air conditioning applications operating above zero degrees the requirement for planned maintenance drying </a:t>
            </a:r>
            <a:r>
              <a:rPr lang="en-US" sz="1100" dirty="0" smtClean="0"/>
              <a:t>is </a:t>
            </a:r>
            <a:r>
              <a:rPr lang="en-US" sz="1100" dirty="0"/>
              <a:t>generally unnecessary or can be reduced to say once every 6 to 12 months</a:t>
            </a:r>
            <a:r>
              <a:rPr lang="en-US" sz="1100" dirty="0" smtClean="0"/>
              <a:t>.</a:t>
            </a:r>
            <a:endParaRPr lang="en-US" sz="1100" dirty="0"/>
          </a:p>
        </p:txBody>
      </p:sp>
      <p:pic>
        <p:nvPicPr>
          <p:cNvPr id="5" name="Picture 4"/>
          <p:cNvPicPr>
            <a:picLocks noChangeAspect="1"/>
          </p:cNvPicPr>
          <p:nvPr/>
        </p:nvPicPr>
        <p:blipFill rotWithShape="1">
          <a:blip r:embed="rId3" cstate="email"/>
          <a:srcRect/>
          <a:stretch/>
        </p:blipFill>
        <p:spPr>
          <a:xfrm>
            <a:off x="916777" y="75863"/>
            <a:ext cx="1746634" cy="745852"/>
          </a:xfrm>
          <a:prstGeom prst="rect">
            <a:avLst/>
          </a:prstGeom>
        </p:spPr>
      </p:pic>
      <p:pic>
        <p:nvPicPr>
          <p:cNvPr id="7" name="Picture 6"/>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0782121" y="347722"/>
            <a:ext cx="1409878" cy="336514"/>
          </a:xfrm>
          <a:prstGeom prst="rect">
            <a:avLst/>
          </a:prstGeom>
          <a:noFill/>
          <a:ln>
            <a:noFill/>
          </a:ln>
        </p:spPr>
      </p:pic>
    </p:spTree>
    <p:extLst>
      <p:ext uri="{BB962C8B-B14F-4D97-AF65-F5344CB8AC3E}">
        <p14:creationId xmlns:p14="http://schemas.microsoft.com/office/powerpoint/2010/main" xmlns="" val="39773839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Åland före"/>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29638" y="1798732"/>
            <a:ext cx="5009896" cy="3758928"/>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3" name="Picture 2" descr="Åland efter"/>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272082" y="1798732"/>
            <a:ext cx="5001324" cy="3758928"/>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grpSp>
        <p:nvGrpSpPr>
          <p:cNvPr id="4" name="Group 3"/>
          <p:cNvGrpSpPr/>
          <p:nvPr/>
        </p:nvGrpSpPr>
        <p:grpSpPr>
          <a:xfrm>
            <a:off x="138223" y="106327"/>
            <a:ext cx="3769880" cy="1510928"/>
            <a:chOff x="0" y="0"/>
            <a:chExt cx="3621024" cy="1510928"/>
          </a:xfrm>
        </p:grpSpPr>
        <p:pic>
          <p:nvPicPr>
            <p:cNvPr id="5" name="Picture 4"/>
            <p:cNvPicPr>
              <a:picLocks noChangeAspect="1"/>
            </p:cNvPicPr>
            <p:nvPr/>
          </p:nvPicPr>
          <p:blipFill rotWithShape="1">
            <a:blip r:embed="rId5" cstate="email"/>
            <a:srcRect/>
            <a:stretch/>
          </p:blipFill>
          <p:spPr>
            <a:xfrm>
              <a:off x="279908" y="0"/>
              <a:ext cx="3121660" cy="1387818"/>
            </a:xfrm>
            <a:prstGeom prst="rect">
              <a:avLst/>
            </a:prstGeom>
          </p:spPr>
        </p:pic>
        <p:sp>
          <p:nvSpPr>
            <p:cNvPr id="6" name="TextBox 5"/>
            <p:cNvSpPr txBox="1"/>
            <p:nvPr/>
          </p:nvSpPr>
          <p:spPr>
            <a:xfrm>
              <a:off x="0" y="1264707"/>
              <a:ext cx="3621024" cy="246221"/>
            </a:xfrm>
            <a:prstGeom prst="rect">
              <a:avLst/>
            </a:prstGeom>
            <a:noFill/>
          </p:spPr>
          <p:txBody>
            <a:bodyPr wrap="square" rtlCol="0">
              <a:spAutoFit/>
            </a:bodyPr>
            <a:lstStyle/>
            <a:p>
              <a:pPr algn="ctr"/>
              <a:r>
                <a:rPr lang="en-US" sz="1000" b="1" spc="300" dirty="0" smtClean="0">
                  <a:solidFill>
                    <a:schemeClr val="accent1"/>
                  </a:solidFill>
                  <a:latin typeface="Arial Narrow" panose="020B0606020202030204" pitchFamily="34" charset="0"/>
                </a:rPr>
                <a:t>Advanced Cooling Technologies</a:t>
              </a:r>
              <a:endParaRPr lang="en-US" sz="1000" b="1" spc="300" dirty="0">
                <a:solidFill>
                  <a:schemeClr val="accent1"/>
                </a:solidFill>
                <a:latin typeface="Arial Narrow" panose="020B0606020202030204" pitchFamily="34" charset="0"/>
              </a:endParaRPr>
            </a:p>
          </p:txBody>
        </p:sp>
      </p:grpSp>
      <p:sp>
        <p:nvSpPr>
          <p:cNvPr id="7" name="TextBox 6"/>
          <p:cNvSpPr txBox="1"/>
          <p:nvPr/>
        </p:nvSpPr>
        <p:spPr>
          <a:xfrm>
            <a:off x="4493352" y="1874520"/>
            <a:ext cx="1362456" cy="369332"/>
          </a:xfrm>
          <a:prstGeom prst="rect">
            <a:avLst/>
          </a:prstGeom>
          <a:noFill/>
        </p:spPr>
        <p:txBody>
          <a:bodyPr wrap="square" rtlCol="0">
            <a:spAutoFit/>
          </a:bodyPr>
          <a:lstStyle/>
          <a:p>
            <a:r>
              <a:rPr lang="en-US" b="1" dirty="0">
                <a:solidFill>
                  <a:schemeClr val="bg1"/>
                </a:solidFill>
              </a:rPr>
              <a:t>B</a:t>
            </a:r>
            <a:r>
              <a:rPr lang="en-US" b="1" dirty="0" smtClean="0">
                <a:solidFill>
                  <a:schemeClr val="bg1"/>
                </a:solidFill>
              </a:rPr>
              <a:t>efore</a:t>
            </a:r>
            <a:endParaRPr lang="en-US" b="1" dirty="0">
              <a:solidFill>
                <a:schemeClr val="bg1"/>
              </a:solidFill>
            </a:endParaRPr>
          </a:p>
        </p:txBody>
      </p:sp>
      <p:sp>
        <p:nvSpPr>
          <p:cNvPr id="8" name="TextBox 7"/>
          <p:cNvSpPr txBox="1"/>
          <p:nvPr/>
        </p:nvSpPr>
        <p:spPr>
          <a:xfrm>
            <a:off x="10506456" y="1874520"/>
            <a:ext cx="1362456" cy="369332"/>
          </a:xfrm>
          <a:prstGeom prst="rect">
            <a:avLst/>
          </a:prstGeom>
          <a:noFill/>
        </p:spPr>
        <p:txBody>
          <a:bodyPr wrap="square" rtlCol="0">
            <a:spAutoFit/>
          </a:bodyPr>
          <a:lstStyle/>
          <a:p>
            <a:r>
              <a:rPr lang="en-US" b="1" dirty="0" smtClean="0">
                <a:solidFill>
                  <a:schemeClr val="bg1"/>
                </a:solidFill>
              </a:rPr>
              <a:t>After</a:t>
            </a:r>
            <a:endParaRPr lang="en-US" b="1" dirty="0">
              <a:solidFill>
                <a:schemeClr val="bg1"/>
              </a:solidFill>
            </a:endParaRPr>
          </a:p>
        </p:txBody>
      </p:sp>
      <p:sp>
        <p:nvSpPr>
          <p:cNvPr id="9" name="TextBox 8"/>
          <p:cNvSpPr txBox="1"/>
          <p:nvPr/>
        </p:nvSpPr>
        <p:spPr>
          <a:xfrm>
            <a:off x="429638" y="5971309"/>
            <a:ext cx="10843768" cy="307777"/>
          </a:xfrm>
          <a:prstGeom prst="rect">
            <a:avLst/>
          </a:prstGeom>
          <a:noFill/>
        </p:spPr>
        <p:txBody>
          <a:bodyPr wrap="square" rtlCol="0">
            <a:spAutoFit/>
          </a:bodyPr>
          <a:lstStyle/>
          <a:p>
            <a:pPr algn="ctr"/>
            <a:r>
              <a:rPr lang="en-US" sz="1400" dirty="0" smtClean="0">
                <a:solidFill>
                  <a:srgbClr val="41719C"/>
                </a:solidFill>
              </a:rPr>
              <a:t>Refrigerated food storage area before and after </a:t>
            </a:r>
            <a:r>
              <a:rPr lang="en-US" sz="1400" b="1" dirty="0" err="1" smtClean="0">
                <a:solidFill>
                  <a:srgbClr val="41719C"/>
                </a:solidFill>
              </a:rPr>
              <a:t>CoolSaver</a:t>
            </a:r>
            <a:r>
              <a:rPr lang="en-US" sz="1400" b="1" dirty="0" smtClean="0">
                <a:solidFill>
                  <a:srgbClr val="41719C"/>
                </a:solidFill>
              </a:rPr>
              <a:t> Catalytic Panels </a:t>
            </a:r>
            <a:r>
              <a:rPr lang="en-US" sz="1400" dirty="0" smtClean="0">
                <a:solidFill>
                  <a:srgbClr val="41719C"/>
                </a:solidFill>
              </a:rPr>
              <a:t>are installed to dehumidify and remove icing from the chill room area</a:t>
            </a:r>
            <a:endParaRPr lang="en-US" sz="1400" dirty="0">
              <a:solidFill>
                <a:srgbClr val="41719C"/>
              </a:solidFill>
            </a:endParaRPr>
          </a:p>
        </p:txBody>
      </p:sp>
      <p:pic>
        <p:nvPicPr>
          <p:cNvPr id="11" name="Picture 10"/>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10782121" y="631979"/>
            <a:ext cx="1409878" cy="336514"/>
          </a:xfrm>
          <a:prstGeom prst="rect">
            <a:avLst/>
          </a:prstGeom>
          <a:noFill/>
          <a:ln>
            <a:noFill/>
          </a:ln>
        </p:spPr>
      </p:pic>
    </p:spTree>
    <p:extLst>
      <p:ext uri="{BB962C8B-B14F-4D97-AF65-F5344CB8AC3E}">
        <p14:creationId xmlns:p14="http://schemas.microsoft.com/office/powerpoint/2010/main" xmlns="" val="574752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5030</TotalTime>
  <Words>1737</Words>
  <Application>Microsoft Office PowerPoint</Application>
  <PresentationFormat>Custom</PresentationFormat>
  <Paragraphs>148</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heneberry</dc:creator>
  <cp:lastModifiedBy>Yeong Lian Liew</cp:lastModifiedBy>
  <cp:revision>60</cp:revision>
  <dcterms:created xsi:type="dcterms:W3CDTF">2016-03-24T01:42:16Z</dcterms:created>
  <dcterms:modified xsi:type="dcterms:W3CDTF">2016-05-23T05:21:46Z</dcterms:modified>
</cp:coreProperties>
</file>